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58" d="100"/>
          <a:sy n="158" d="100"/>
        </p:scale>
        <p:origin x="270" y="15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7/13/2026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7/13/2026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7/13/2026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7/13/2026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p:cNvSpPr/>
          <p:nvPr/>
        </p:nvSpPr>
        <p:spPr>
          <a:xfrm>
            <a:off x="0" y="0"/>
            <a:ext cx="320040" cy="6858000"/>
          </a:xfrm>
          <a:prstGeom prst="rect">
            <a:avLst/>
          </a:prstGeom>
          <a:solidFill>
            <a:srgbClr val="8A6D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5074920"/>
            <a:ext cx="12191695" cy="12700"/>
          </a:xfrm>
          <a:prstGeom prst="rect">
            <a:avLst/>
          </a:prstGeom>
          <a:solidFill>
            <a:srgbClr val="EFE6D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4" name="Picture 3" descr="image.png"/>
          <p:cNvPicPr>
            <a:picLocks noChangeAspect="1"/>
          </p:cNvPicPr>
          <p:nvPr/>
        </p:nvPicPr>
        <p:blipFill>
          <a:blip r:embed="rId2"/>
          <a:stretch>
            <a:fillRect/>
          </a:stretch>
        </p:blipFill>
        <p:spPr>
          <a:xfrm>
            <a:off x="868680" y="777240"/>
            <a:ext cx="1355289" cy="548640"/>
          </a:xfrm>
          <a:prstGeom prst="rect">
            <a:avLst/>
          </a:prstGeom>
        </p:spPr>
      </p:pic>
      <p:sp>
        <p:nvSpPr>
          <p:cNvPr id="5" name="TextBox 4"/>
          <p:cNvSpPr txBox="1"/>
          <p:nvPr/>
        </p:nvSpPr>
        <p:spPr>
          <a:xfrm>
            <a:off x="868680" y="2148840"/>
            <a:ext cx="10424160" cy="2926080"/>
          </a:xfrm>
          <a:prstGeom prst="rect">
            <a:avLst/>
          </a:prstGeom>
          <a:noFill/>
        </p:spPr>
        <p:txBody>
          <a:bodyPr wrap="square" lIns="0" tIns="0" rIns="0" bIns="0" anchor="t">
            <a:spAutoFit/>
          </a:bodyPr>
          <a:lstStyle/>
          <a:p>
            <a:pPr>
              <a:lnSpc>
                <a:spcPct val="106000"/>
              </a:lnSpc>
              <a:spcBef>
                <a:spcPts val="0"/>
              </a:spcBef>
              <a:spcAft>
                <a:spcPts val="600"/>
              </a:spcAft>
            </a:pPr>
            <a:r>
              <a:rPr sz="1300" b="1" i="0">
                <a:solidFill>
                  <a:srgbClr val="8A6D3B"/>
                </a:solidFill>
                <a:latin typeface="Red Hat Display"/>
                <a:cs typeface="Red Hat Display"/>
              </a:rPr>
              <a:t>INVESTIČNÍ NABÍDKA  ·  ELLER STUDIO</a:t>
            </a:r>
          </a:p>
          <a:p>
            <a:pPr>
              <a:lnSpc>
                <a:spcPct val="100000"/>
              </a:lnSpc>
              <a:spcBef>
                <a:spcPts val="0"/>
              </a:spcBef>
              <a:spcAft>
                <a:spcPts val="200"/>
              </a:spcAft>
            </a:pPr>
            <a:r>
              <a:rPr sz="4400" b="1" i="0">
                <a:solidFill>
                  <a:srgbClr val="222222"/>
                </a:solidFill>
                <a:latin typeface="Red Hat Display"/>
                <a:cs typeface="Red Hat Display"/>
              </a:rPr>
              <a:t>Milion, který odemkne růst</a:t>
            </a:r>
          </a:p>
          <a:p>
            <a:pPr>
              <a:lnSpc>
                <a:spcPct val="100000"/>
              </a:lnSpc>
              <a:spcBef>
                <a:spcPts val="0"/>
              </a:spcBef>
              <a:spcAft>
                <a:spcPts val="1600"/>
              </a:spcAft>
            </a:pPr>
            <a:r>
              <a:rPr sz="2400" b="0" i="0">
                <a:solidFill>
                  <a:srgbClr val="666666"/>
                </a:solidFill>
                <a:latin typeface="Red Hat Display"/>
                <a:cs typeface="Red Hat Display"/>
              </a:rPr>
              <a:t>Investice do butiku, který už dnes vydělává</a:t>
            </a:r>
          </a:p>
          <a:p>
            <a:pPr>
              <a:lnSpc>
                <a:spcPct val="106000"/>
              </a:lnSpc>
              <a:spcBef>
                <a:spcPts val="0"/>
              </a:spcBef>
              <a:spcAft>
                <a:spcPts val="200"/>
              </a:spcAft>
            </a:pPr>
            <a:r>
              <a:rPr sz="1600" b="1" i="0">
                <a:solidFill>
                  <a:srgbClr val="222222"/>
                </a:solidFill>
                <a:latin typeface="Red Hat Display"/>
                <a:cs typeface="Red Hat Display"/>
              </a:rPr>
              <a:t>1 000 000 Kč  ·  úrok 3 % p.a.  ·  splatnost 3 roky</a:t>
            </a:r>
          </a:p>
        </p:txBody>
      </p:sp>
      <p:sp>
        <p:nvSpPr>
          <p:cNvPr id="6" name="TextBox 5"/>
          <p:cNvSpPr txBox="1"/>
          <p:nvPr/>
        </p:nvSpPr>
        <p:spPr>
          <a:xfrm>
            <a:off x="868680" y="5806440"/>
            <a:ext cx="10424160" cy="731520"/>
          </a:xfrm>
          <a:prstGeom prst="rect">
            <a:avLst/>
          </a:prstGeom>
          <a:noFill/>
        </p:spPr>
        <p:txBody>
          <a:bodyPr wrap="square" lIns="0" tIns="0" rIns="0" bIns="0" anchor="t">
            <a:spAutoFit/>
          </a:bodyPr>
          <a:lstStyle/>
          <a:p>
            <a:pPr>
              <a:lnSpc>
                <a:spcPct val="106000"/>
              </a:lnSpc>
              <a:spcBef>
                <a:spcPts val="0"/>
              </a:spcBef>
              <a:spcAft>
                <a:spcPts val="100"/>
              </a:spcAft>
            </a:pPr>
            <a:r>
              <a:rPr sz="1100" b="1" i="0">
                <a:solidFill>
                  <a:srgbClr val="222222"/>
                </a:solidFill>
                <a:latin typeface="Red Hat Display"/>
                <a:cs typeface="Red Hat Display"/>
              </a:rPr>
              <a:t>Pro: Ing. Stanislav Flek</a:t>
            </a:r>
          </a:p>
          <a:p>
            <a:pPr>
              <a:lnSpc>
                <a:spcPct val="106000"/>
              </a:lnSpc>
              <a:spcBef>
                <a:spcPts val="0"/>
              </a:spcBef>
              <a:spcAft>
                <a:spcPts val="400"/>
              </a:spcAft>
            </a:pPr>
            <a:r>
              <a:rPr sz="1050" b="0" i="0">
                <a:solidFill>
                  <a:srgbClr val="666666"/>
                </a:solidFill>
                <a:latin typeface="Red Hat Display"/>
                <a:cs typeface="Red Hat Display"/>
              </a:rPr>
              <a:t>Připravil: Tomáš Eller, ELLER studio  ·  13. 7.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p:cNvSpPr/>
          <p:nvPr/>
        </p:nvSpPr>
        <p:spPr>
          <a:xfrm>
            <a:off x="822960" y="566928"/>
            <a:ext cx="10543032" cy="12700"/>
          </a:xfrm>
          <a:prstGeom prst="rect">
            <a:avLst/>
          </a:prstGeom>
          <a:solidFill>
            <a:srgbClr val="8A6D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822960" y="219456"/>
            <a:ext cx="7315200" cy="310896"/>
          </a:xfrm>
          <a:prstGeom prst="rect">
            <a:avLst/>
          </a:prstGeom>
          <a:noFill/>
        </p:spPr>
        <p:txBody>
          <a:bodyPr wrap="square" lIns="0" tIns="0" rIns="0" bIns="0" anchor="t">
            <a:spAutoFit/>
          </a:bodyPr>
          <a:lstStyle/>
          <a:p>
            <a:r>
              <a:rPr sz="950" b="1" i="0">
                <a:solidFill>
                  <a:srgbClr val="666666"/>
                </a:solidFill>
                <a:latin typeface="Red Hat Display"/>
                <a:cs typeface="Red Hat Display"/>
              </a:rPr>
              <a:t>ELLER studio  ·  investiční nabídka 2026</a:t>
            </a:r>
          </a:p>
        </p:txBody>
      </p:sp>
      <p:pic>
        <p:nvPicPr>
          <p:cNvPr id="4" name="Picture 3" descr="image.png"/>
          <p:cNvPicPr>
            <a:picLocks noChangeAspect="1"/>
          </p:cNvPicPr>
          <p:nvPr/>
        </p:nvPicPr>
        <p:blipFill>
          <a:blip r:embed="rId2"/>
          <a:stretch>
            <a:fillRect/>
          </a:stretch>
        </p:blipFill>
        <p:spPr>
          <a:xfrm>
            <a:off x="10195560" y="182880"/>
            <a:ext cx="813173" cy="329184"/>
          </a:xfrm>
          <a:prstGeom prst="rect">
            <a:avLst/>
          </a:prstGeom>
        </p:spPr>
      </p:pic>
      <p:sp>
        <p:nvSpPr>
          <p:cNvPr id="5" name="TextBox 4"/>
          <p:cNvSpPr txBox="1"/>
          <p:nvPr/>
        </p:nvSpPr>
        <p:spPr>
          <a:xfrm>
            <a:off x="10515600" y="6355080"/>
            <a:ext cx="914400" cy="274320"/>
          </a:xfrm>
          <a:prstGeom prst="rect">
            <a:avLst/>
          </a:prstGeom>
          <a:noFill/>
        </p:spPr>
        <p:txBody>
          <a:bodyPr wrap="square" lIns="0" tIns="0" rIns="0" bIns="0" anchor="t">
            <a:spAutoFit/>
          </a:bodyPr>
          <a:lstStyle/>
          <a:p>
            <a:pPr algn="r"/>
            <a:r>
              <a:rPr sz="900" b="0" i="0">
                <a:solidFill>
                  <a:srgbClr val="666666"/>
                </a:solidFill>
                <a:latin typeface="Red Hat Display"/>
                <a:cs typeface="Red Hat Display"/>
              </a:rPr>
              <a:t>10 / 12</a:t>
            </a:r>
          </a:p>
        </p:txBody>
      </p:sp>
      <p:sp>
        <p:nvSpPr>
          <p:cNvPr id="6" name="TextBox 5"/>
          <p:cNvSpPr txBox="1"/>
          <p:nvPr/>
        </p:nvSpPr>
        <p:spPr>
          <a:xfrm>
            <a:off x="822960" y="868680"/>
            <a:ext cx="10515600" cy="640080"/>
          </a:xfrm>
          <a:prstGeom prst="rect">
            <a:avLst/>
          </a:prstGeom>
          <a:noFill/>
        </p:spPr>
        <p:txBody>
          <a:bodyPr wrap="square" lIns="0" tIns="0" rIns="0" bIns="0" anchor="t">
            <a:spAutoFit/>
          </a:bodyPr>
          <a:lstStyle/>
          <a:p>
            <a:r>
              <a:rPr sz="2400" b="1" i="0">
                <a:solidFill>
                  <a:srgbClr val="8A6D3B"/>
                </a:solidFill>
                <a:latin typeface="Red Hat Display"/>
                <a:cs typeface="Red Hat Display"/>
              </a:rPr>
              <a:t>I)  </a:t>
            </a:r>
            <a:r>
              <a:rPr sz="2400" b="1" i="0">
                <a:solidFill>
                  <a:srgbClr val="222222"/>
                </a:solidFill>
                <a:latin typeface="Red Hat Display"/>
                <a:cs typeface="Red Hat Display"/>
              </a:rPr>
              <a:t>Milníky, podle kterých poznáš, že to jede</a:t>
            </a:r>
          </a:p>
        </p:txBody>
      </p:sp>
      <p:sp>
        <p:nvSpPr>
          <p:cNvPr id="7" name="Rectangle 6"/>
          <p:cNvSpPr/>
          <p:nvPr/>
        </p:nvSpPr>
        <p:spPr>
          <a:xfrm>
            <a:off x="822960" y="1783080"/>
            <a:ext cx="3429000" cy="4023360"/>
          </a:xfrm>
          <a:prstGeom prst="rect">
            <a:avLst/>
          </a:prstGeom>
          <a:solidFill>
            <a:srgbClr val="F7F2E6"/>
          </a:solidFill>
          <a:ln w="9525">
            <a:solidFill>
              <a:srgbClr val="B89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822960" y="1783080"/>
            <a:ext cx="3429000" cy="82296"/>
          </a:xfrm>
          <a:prstGeom prst="rect">
            <a:avLst/>
          </a:prstGeom>
          <a:solidFill>
            <a:srgbClr val="8A6D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1051560" y="2057400"/>
            <a:ext cx="2971800" cy="2071080"/>
          </a:xfrm>
          <a:prstGeom prst="rect">
            <a:avLst/>
          </a:prstGeom>
          <a:noFill/>
        </p:spPr>
        <p:txBody>
          <a:bodyPr wrap="square" lIns="0" tIns="0" rIns="0" bIns="0" anchor="t">
            <a:spAutoFit/>
          </a:bodyPr>
          <a:lstStyle/>
          <a:p>
            <a:pPr>
              <a:lnSpc>
                <a:spcPct val="100000"/>
              </a:lnSpc>
              <a:spcBef>
                <a:spcPts val="0"/>
              </a:spcBef>
              <a:spcAft>
                <a:spcPts val="200"/>
              </a:spcAft>
            </a:pPr>
            <a:r>
              <a:rPr sz="1800" b="1" i="0" dirty="0">
                <a:solidFill>
                  <a:srgbClr val="222222"/>
                </a:solidFill>
                <a:latin typeface="Red Hat Display"/>
                <a:cs typeface="Red Hat Display"/>
              </a:rPr>
              <a:t>Rok 1</a:t>
            </a:r>
          </a:p>
          <a:p>
            <a:pPr>
              <a:lnSpc>
                <a:spcPct val="110000"/>
              </a:lnSpc>
              <a:spcBef>
                <a:spcPts val="0"/>
              </a:spcBef>
              <a:spcAft>
                <a:spcPts val="1000"/>
              </a:spcAft>
            </a:pPr>
            <a:r>
              <a:rPr sz="1200" b="1" i="0" dirty="0" err="1">
                <a:solidFill>
                  <a:srgbClr val="8A6D3B"/>
                </a:solidFill>
                <a:latin typeface="Red Hat Display"/>
                <a:cs typeface="Red Hat Display"/>
              </a:rPr>
              <a:t>zázemí</a:t>
            </a:r>
            <a:r>
              <a:rPr sz="1200" b="1" i="0" dirty="0">
                <a:solidFill>
                  <a:srgbClr val="8A6D3B"/>
                </a:solidFill>
                <a:latin typeface="Red Hat Display"/>
                <a:cs typeface="Red Hat Display"/>
              </a:rPr>
              <a:t> a </a:t>
            </a:r>
            <a:r>
              <a:rPr sz="1200" b="1" i="0" dirty="0" err="1">
                <a:solidFill>
                  <a:srgbClr val="8A6D3B"/>
                </a:solidFill>
                <a:latin typeface="Red Hat Display"/>
                <a:cs typeface="Red Hat Display"/>
              </a:rPr>
              <a:t>stabilizace</a:t>
            </a:r>
            <a:r>
              <a:rPr sz="1200" b="1" i="0" dirty="0">
                <a:solidFill>
                  <a:srgbClr val="8A6D3B"/>
                </a:solidFill>
                <a:latin typeface="Red Hat Display"/>
                <a:cs typeface="Red Hat Display"/>
              </a:rPr>
              <a:t> </a:t>
            </a:r>
            <a:r>
              <a:rPr sz="1200" b="1" i="0" dirty="0" err="1">
                <a:solidFill>
                  <a:srgbClr val="8A6D3B"/>
                </a:solidFill>
                <a:latin typeface="Red Hat Display"/>
                <a:cs typeface="Red Hat Display"/>
              </a:rPr>
              <a:t>týmu</a:t>
            </a:r>
            <a:endParaRPr sz="1200" b="1" i="0" dirty="0">
              <a:solidFill>
                <a:srgbClr val="8A6D3B"/>
              </a:solidFill>
              <a:latin typeface="Red Hat Display"/>
              <a:cs typeface="Red Hat Display"/>
            </a:endParaRPr>
          </a:p>
          <a:p>
            <a:pPr>
              <a:lnSpc>
                <a:spcPct val="112000"/>
              </a:lnSpc>
              <a:spcBef>
                <a:spcPts val="0"/>
              </a:spcBef>
              <a:spcAft>
                <a:spcPts val="600"/>
              </a:spcAft>
            </a:pPr>
            <a:r>
              <a:rPr sz="1250" b="0" i="0" dirty="0">
                <a:solidFill>
                  <a:srgbClr val="8A6D3B"/>
                </a:solidFill>
                <a:latin typeface="Red Hat Display"/>
                <a:cs typeface="Red Hat Display"/>
              </a:rPr>
              <a:t>–  </a:t>
            </a:r>
            <a:r>
              <a:rPr sz="1250" b="0" i="0" dirty="0" err="1">
                <a:solidFill>
                  <a:srgbClr val="222222"/>
                </a:solidFill>
                <a:latin typeface="Red Hat Display"/>
                <a:cs typeface="Red Hat Display"/>
              </a:rPr>
              <a:t>nábor</a:t>
            </a:r>
            <a:r>
              <a:rPr sz="1250" b="0" i="0" dirty="0">
                <a:solidFill>
                  <a:srgbClr val="222222"/>
                </a:solidFill>
                <a:latin typeface="Red Hat Display"/>
                <a:cs typeface="Red Hat Display"/>
              </a:rPr>
              <a:t> a onboarding 3 </a:t>
            </a:r>
            <a:r>
              <a:rPr sz="1250" b="0" i="0" dirty="0" err="1">
                <a:solidFill>
                  <a:srgbClr val="222222"/>
                </a:solidFill>
                <a:latin typeface="Red Hat Display"/>
                <a:cs typeface="Red Hat Display"/>
              </a:rPr>
              <a:t>rolí</a:t>
            </a:r>
            <a:r>
              <a:rPr sz="1250" b="0" i="0" dirty="0">
                <a:solidFill>
                  <a:srgbClr val="222222"/>
                </a:solidFill>
                <a:latin typeface="Red Hat Display"/>
                <a:cs typeface="Red Hat Display"/>
              </a:rPr>
              <a:t> do </a:t>
            </a:r>
            <a:r>
              <a:rPr sz="1250" b="0" i="0" dirty="0" err="1">
                <a:solidFill>
                  <a:srgbClr val="222222"/>
                </a:solidFill>
                <a:latin typeface="Red Hat Display"/>
                <a:cs typeface="Red Hat Display"/>
              </a:rPr>
              <a:t>konce</a:t>
            </a:r>
            <a:br>
              <a:rPr lang="cs-CZ" sz="1250" dirty="0">
                <a:solidFill>
                  <a:srgbClr val="222222"/>
                </a:solidFill>
                <a:latin typeface="Red Hat Display"/>
                <a:cs typeface="Red Hat Display"/>
              </a:rPr>
            </a:br>
            <a:r>
              <a:rPr sz="1250" b="0" i="0" dirty="0">
                <a:solidFill>
                  <a:srgbClr val="222222"/>
                </a:solidFill>
                <a:latin typeface="Red Hat Display"/>
                <a:cs typeface="Red Hat Display"/>
              </a:rPr>
              <a:t>3. </a:t>
            </a:r>
            <a:r>
              <a:rPr sz="1250" b="0" i="0" dirty="0" err="1">
                <a:solidFill>
                  <a:srgbClr val="222222"/>
                </a:solidFill>
                <a:latin typeface="Red Hat Display"/>
                <a:cs typeface="Red Hat Display"/>
              </a:rPr>
              <a:t>měsíce</a:t>
            </a:r>
            <a:endParaRPr sz="1250" b="0" i="0" dirty="0">
              <a:solidFill>
                <a:srgbClr val="222222"/>
              </a:solidFill>
              <a:latin typeface="Red Hat Display"/>
              <a:cs typeface="Red Hat Display"/>
            </a:endParaRPr>
          </a:p>
          <a:p>
            <a:pPr>
              <a:lnSpc>
                <a:spcPct val="112000"/>
              </a:lnSpc>
              <a:spcBef>
                <a:spcPts val="0"/>
              </a:spcBef>
              <a:spcAft>
                <a:spcPts val="600"/>
              </a:spcAft>
            </a:pPr>
            <a:r>
              <a:rPr sz="1250" b="0" i="0" dirty="0">
                <a:solidFill>
                  <a:srgbClr val="8A6D3B"/>
                </a:solidFill>
                <a:latin typeface="Red Hat Display"/>
                <a:cs typeface="Red Hat Display"/>
              </a:rPr>
              <a:t>–  </a:t>
            </a:r>
            <a:r>
              <a:rPr sz="1250" b="0" i="0" dirty="0" err="1">
                <a:solidFill>
                  <a:srgbClr val="222222"/>
                </a:solidFill>
                <a:latin typeface="Red Hat Display"/>
                <a:cs typeface="Red Hat Display"/>
              </a:rPr>
              <a:t>dokončené</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zázemí</a:t>
            </a:r>
            <a:r>
              <a:rPr sz="1250" b="0" i="0" dirty="0">
                <a:solidFill>
                  <a:srgbClr val="222222"/>
                </a:solidFill>
                <a:latin typeface="Red Hat Display"/>
                <a:cs typeface="Red Hat Display"/>
              </a:rPr>
              <a:t> a </a:t>
            </a:r>
            <a:r>
              <a:rPr sz="1250" b="0" i="0" dirty="0" err="1">
                <a:solidFill>
                  <a:srgbClr val="222222"/>
                </a:solidFill>
                <a:latin typeface="Red Hat Display"/>
                <a:cs typeface="Red Hat Display"/>
              </a:rPr>
              <a:t>spuštěné</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natáčecí</a:t>
            </a:r>
            <a:r>
              <a:rPr sz="1250" b="0" i="0" dirty="0">
                <a:solidFill>
                  <a:srgbClr val="222222"/>
                </a:solidFill>
                <a:latin typeface="Red Hat Display"/>
                <a:cs typeface="Red Hat Display"/>
              </a:rPr>
              <a:t> studio</a:t>
            </a:r>
          </a:p>
          <a:p>
            <a:pPr>
              <a:lnSpc>
                <a:spcPct val="112000"/>
              </a:lnSpc>
              <a:spcBef>
                <a:spcPts val="0"/>
              </a:spcBef>
              <a:spcAft>
                <a:spcPts val="0"/>
              </a:spcAft>
            </a:pPr>
            <a:r>
              <a:rPr sz="1250" b="0" i="0" dirty="0">
                <a:solidFill>
                  <a:srgbClr val="8A6D3B"/>
                </a:solidFill>
                <a:latin typeface="Red Hat Display"/>
                <a:cs typeface="Red Hat Display"/>
              </a:rPr>
              <a:t>–  </a:t>
            </a:r>
            <a:r>
              <a:rPr sz="1250" b="0" i="0" dirty="0">
                <a:solidFill>
                  <a:srgbClr val="222222"/>
                </a:solidFill>
                <a:latin typeface="Red Hat Display"/>
                <a:cs typeface="Red Hat Display"/>
              </a:rPr>
              <a:t>70% </a:t>
            </a:r>
            <a:r>
              <a:rPr sz="1250" b="0" i="0" dirty="0" err="1">
                <a:solidFill>
                  <a:srgbClr val="222222"/>
                </a:solidFill>
                <a:latin typeface="Red Hat Display"/>
                <a:cs typeface="Red Hat Display"/>
              </a:rPr>
              <a:t>vytíženost</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specialisty</a:t>
            </a:r>
            <a:r>
              <a:rPr lang="cs-CZ" sz="1250" b="0" i="0" dirty="0">
                <a:solidFill>
                  <a:srgbClr val="222222"/>
                </a:solidFill>
                <a:latin typeface="Red Hat Display"/>
                <a:cs typeface="Red Hat Display"/>
              </a:rPr>
              <a:t> </a:t>
            </a:r>
            <a:r>
              <a:rPr sz="1250" b="0" i="0" dirty="0">
                <a:solidFill>
                  <a:srgbClr val="222222"/>
                </a:solidFill>
                <a:latin typeface="Red Hat Display"/>
                <a:cs typeface="Red Hat Display"/>
              </a:rPr>
              <a:t>a </a:t>
            </a:r>
            <a:r>
              <a:rPr sz="1250" b="0" i="0" dirty="0" err="1">
                <a:solidFill>
                  <a:srgbClr val="222222"/>
                </a:solidFill>
                <a:latin typeface="Red Hat Display"/>
                <a:cs typeface="Red Hat Display"/>
              </a:rPr>
              <a:t>stabilní</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přísun</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leadů</a:t>
            </a:r>
            <a:endParaRPr sz="1250" b="0" i="0" dirty="0">
              <a:solidFill>
                <a:srgbClr val="222222"/>
              </a:solidFill>
              <a:latin typeface="Red Hat Display"/>
              <a:cs typeface="Red Hat Display"/>
            </a:endParaRPr>
          </a:p>
        </p:txBody>
      </p:sp>
      <p:sp>
        <p:nvSpPr>
          <p:cNvPr id="10" name="Rectangle 9"/>
          <p:cNvSpPr/>
          <p:nvPr/>
        </p:nvSpPr>
        <p:spPr>
          <a:xfrm>
            <a:off x="4379976" y="1783080"/>
            <a:ext cx="3429000" cy="4023360"/>
          </a:xfrm>
          <a:prstGeom prst="rect">
            <a:avLst/>
          </a:prstGeom>
          <a:solidFill>
            <a:srgbClr val="F7F2E6"/>
          </a:solidFill>
          <a:ln w="9525">
            <a:solidFill>
              <a:srgbClr val="B89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Rectangle 10"/>
          <p:cNvSpPr/>
          <p:nvPr/>
        </p:nvSpPr>
        <p:spPr>
          <a:xfrm>
            <a:off x="4379976" y="1783080"/>
            <a:ext cx="3429000" cy="82296"/>
          </a:xfrm>
          <a:prstGeom prst="rect">
            <a:avLst/>
          </a:prstGeom>
          <a:solidFill>
            <a:srgbClr val="8A6D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4608576" y="2057400"/>
            <a:ext cx="2971800" cy="1640193"/>
          </a:xfrm>
          <a:prstGeom prst="rect">
            <a:avLst/>
          </a:prstGeom>
          <a:noFill/>
        </p:spPr>
        <p:txBody>
          <a:bodyPr wrap="square" lIns="0" tIns="0" rIns="0" bIns="0" anchor="t">
            <a:spAutoFit/>
          </a:bodyPr>
          <a:lstStyle/>
          <a:p>
            <a:pPr>
              <a:lnSpc>
                <a:spcPct val="100000"/>
              </a:lnSpc>
              <a:spcBef>
                <a:spcPts val="0"/>
              </a:spcBef>
              <a:spcAft>
                <a:spcPts val="200"/>
              </a:spcAft>
            </a:pPr>
            <a:r>
              <a:rPr sz="1800" b="1" i="0" dirty="0">
                <a:solidFill>
                  <a:srgbClr val="222222"/>
                </a:solidFill>
                <a:latin typeface="Red Hat Display"/>
                <a:cs typeface="Red Hat Display"/>
              </a:rPr>
              <a:t>Rok 2</a:t>
            </a:r>
          </a:p>
          <a:p>
            <a:pPr>
              <a:lnSpc>
                <a:spcPct val="110000"/>
              </a:lnSpc>
              <a:spcBef>
                <a:spcPts val="0"/>
              </a:spcBef>
              <a:spcAft>
                <a:spcPts val="1000"/>
              </a:spcAft>
            </a:pPr>
            <a:r>
              <a:rPr sz="1200" b="1" i="0" dirty="0" err="1">
                <a:solidFill>
                  <a:srgbClr val="8A6D3B"/>
                </a:solidFill>
                <a:latin typeface="Red Hat Display"/>
                <a:cs typeface="Red Hat Display"/>
              </a:rPr>
              <a:t>expanze</a:t>
            </a:r>
            <a:r>
              <a:rPr sz="1200" b="1" i="0" dirty="0">
                <a:solidFill>
                  <a:srgbClr val="8A6D3B"/>
                </a:solidFill>
                <a:latin typeface="Red Hat Display"/>
                <a:cs typeface="Red Hat Display"/>
              </a:rPr>
              <a:t>, </a:t>
            </a:r>
            <a:r>
              <a:rPr sz="1200" b="1" i="0" dirty="0" err="1">
                <a:solidFill>
                  <a:srgbClr val="8A6D3B"/>
                </a:solidFill>
                <a:latin typeface="Red Hat Display"/>
                <a:cs typeface="Red Hat Display"/>
              </a:rPr>
              <a:t>růst</a:t>
            </a:r>
            <a:r>
              <a:rPr sz="1200" b="1" i="0" dirty="0">
                <a:solidFill>
                  <a:srgbClr val="8A6D3B"/>
                </a:solidFill>
                <a:latin typeface="Red Hat Display"/>
                <a:cs typeface="Red Hat Display"/>
              </a:rPr>
              <a:t> </a:t>
            </a:r>
            <a:r>
              <a:rPr sz="1200" b="1" i="0" dirty="0" err="1">
                <a:solidFill>
                  <a:srgbClr val="8A6D3B"/>
                </a:solidFill>
                <a:latin typeface="Red Hat Display"/>
                <a:cs typeface="Red Hat Display"/>
              </a:rPr>
              <a:t>obratu</a:t>
            </a:r>
            <a:r>
              <a:rPr sz="1200" b="1" i="0" dirty="0">
                <a:solidFill>
                  <a:srgbClr val="8A6D3B"/>
                </a:solidFill>
                <a:latin typeface="Red Hat Display"/>
                <a:cs typeface="Red Hat Display"/>
              </a:rPr>
              <a:t> o 40 %</a:t>
            </a:r>
          </a:p>
          <a:p>
            <a:pPr>
              <a:lnSpc>
                <a:spcPct val="112000"/>
              </a:lnSpc>
              <a:spcBef>
                <a:spcPts val="0"/>
              </a:spcBef>
              <a:spcAft>
                <a:spcPts val="600"/>
              </a:spcAft>
            </a:pPr>
            <a:r>
              <a:rPr sz="1250" b="0" i="0" dirty="0">
                <a:solidFill>
                  <a:srgbClr val="8A6D3B"/>
                </a:solidFill>
                <a:latin typeface="Red Hat Display"/>
                <a:cs typeface="Red Hat Display"/>
              </a:rPr>
              <a:t>–  </a:t>
            </a:r>
            <a:r>
              <a:rPr sz="1250" b="0" i="0" dirty="0">
                <a:solidFill>
                  <a:srgbClr val="222222"/>
                </a:solidFill>
                <a:latin typeface="Red Hat Display"/>
                <a:cs typeface="Red Hat Display"/>
              </a:rPr>
              <a:t>5 </a:t>
            </a:r>
            <a:r>
              <a:rPr sz="1250" b="0" i="0" dirty="0" err="1">
                <a:solidFill>
                  <a:srgbClr val="222222"/>
                </a:solidFill>
                <a:latin typeface="Red Hat Display"/>
                <a:cs typeface="Red Hat Display"/>
              </a:rPr>
              <a:t>nových</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dlouhodobých</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klientů</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nad</a:t>
            </a:r>
            <a:br>
              <a:rPr lang="cs-CZ" sz="1250" dirty="0">
                <a:solidFill>
                  <a:srgbClr val="222222"/>
                </a:solidFill>
                <a:latin typeface="Red Hat Display"/>
                <a:cs typeface="Red Hat Display"/>
              </a:rPr>
            </a:br>
            <a:r>
              <a:rPr sz="1250" b="0" i="0" dirty="0">
                <a:solidFill>
                  <a:srgbClr val="222222"/>
                </a:solidFill>
                <a:latin typeface="Red Hat Display"/>
                <a:cs typeface="Red Hat Display"/>
              </a:rPr>
              <a:t>40 000 </a:t>
            </a:r>
            <a:r>
              <a:rPr sz="1250" b="0" i="0" dirty="0" err="1">
                <a:solidFill>
                  <a:srgbClr val="222222"/>
                </a:solidFill>
                <a:latin typeface="Red Hat Display"/>
                <a:cs typeface="Red Hat Display"/>
              </a:rPr>
              <a:t>Kč</a:t>
            </a:r>
            <a:r>
              <a:rPr sz="1250" b="0" i="0" dirty="0">
                <a:solidFill>
                  <a:srgbClr val="222222"/>
                </a:solidFill>
                <a:latin typeface="Red Hat Display"/>
                <a:cs typeface="Red Hat Display"/>
              </a:rPr>
              <a:t> / </a:t>
            </a:r>
            <a:r>
              <a:rPr sz="1250" b="0" i="0" dirty="0" err="1">
                <a:solidFill>
                  <a:srgbClr val="222222"/>
                </a:solidFill>
                <a:latin typeface="Red Hat Display"/>
                <a:cs typeface="Red Hat Display"/>
              </a:rPr>
              <a:t>měs</a:t>
            </a:r>
            <a:endParaRPr sz="1250" b="0" i="0" dirty="0">
              <a:solidFill>
                <a:srgbClr val="222222"/>
              </a:solidFill>
              <a:latin typeface="Red Hat Display"/>
              <a:cs typeface="Red Hat Display"/>
            </a:endParaRPr>
          </a:p>
          <a:p>
            <a:pPr>
              <a:lnSpc>
                <a:spcPct val="112000"/>
              </a:lnSpc>
              <a:spcBef>
                <a:spcPts val="0"/>
              </a:spcBef>
              <a:spcAft>
                <a:spcPts val="600"/>
              </a:spcAft>
            </a:pPr>
            <a:r>
              <a:rPr sz="1250" b="0" i="0" dirty="0">
                <a:solidFill>
                  <a:srgbClr val="8A6D3B"/>
                </a:solidFill>
                <a:latin typeface="Red Hat Display"/>
                <a:cs typeface="Red Hat Display"/>
              </a:rPr>
              <a:t>–  </a:t>
            </a:r>
            <a:r>
              <a:rPr sz="1250" b="0" i="0" dirty="0" err="1">
                <a:solidFill>
                  <a:srgbClr val="222222"/>
                </a:solidFill>
                <a:latin typeface="Red Hat Display"/>
                <a:cs typeface="Red Hat Display"/>
              </a:rPr>
              <a:t>obrat</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přes</a:t>
            </a:r>
            <a:r>
              <a:rPr sz="1250" b="0" i="0" dirty="0">
                <a:solidFill>
                  <a:srgbClr val="222222"/>
                </a:solidFill>
                <a:latin typeface="Red Hat Display"/>
                <a:cs typeface="Red Hat Display"/>
              </a:rPr>
              <a:t> 5,8 mil. </a:t>
            </a:r>
            <a:r>
              <a:rPr sz="1250" b="0" i="0" dirty="0" err="1">
                <a:solidFill>
                  <a:srgbClr val="222222"/>
                </a:solidFill>
                <a:latin typeface="Red Hat Display"/>
                <a:cs typeface="Red Hat Display"/>
              </a:rPr>
              <a:t>Kč</a:t>
            </a:r>
            <a:endParaRPr sz="1250" b="0" i="0" dirty="0">
              <a:solidFill>
                <a:srgbClr val="222222"/>
              </a:solidFill>
              <a:latin typeface="Red Hat Display"/>
              <a:cs typeface="Red Hat Display"/>
            </a:endParaRPr>
          </a:p>
          <a:p>
            <a:pPr>
              <a:lnSpc>
                <a:spcPct val="112000"/>
              </a:lnSpc>
              <a:spcBef>
                <a:spcPts val="0"/>
              </a:spcBef>
              <a:spcAft>
                <a:spcPts val="0"/>
              </a:spcAft>
            </a:pPr>
            <a:r>
              <a:rPr sz="1250" b="0" i="0" dirty="0">
                <a:solidFill>
                  <a:srgbClr val="8A6D3B"/>
                </a:solidFill>
                <a:latin typeface="Red Hat Display"/>
                <a:cs typeface="Red Hat Display"/>
              </a:rPr>
              <a:t>–  </a:t>
            </a:r>
            <a:r>
              <a:rPr sz="1250" b="0" i="0" dirty="0" err="1">
                <a:solidFill>
                  <a:srgbClr val="222222"/>
                </a:solidFill>
                <a:latin typeface="Red Hat Display"/>
                <a:cs typeface="Red Hat Display"/>
              </a:rPr>
              <a:t>čistý</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zisk</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přes</a:t>
            </a:r>
            <a:r>
              <a:rPr sz="1250" b="0" i="0" dirty="0">
                <a:solidFill>
                  <a:srgbClr val="222222"/>
                </a:solidFill>
                <a:latin typeface="Red Hat Display"/>
                <a:cs typeface="Red Hat Display"/>
              </a:rPr>
              <a:t> 1,1 mil. </a:t>
            </a:r>
            <a:r>
              <a:rPr sz="1250" b="0" i="0" dirty="0" err="1">
                <a:solidFill>
                  <a:srgbClr val="222222"/>
                </a:solidFill>
                <a:latin typeface="Red Hat Display"/>
                <a:cs typeface="Red Hat Display"/>
              </a:rPr>
              <a:t>Kč</a:t>
            </a:r>
            <a:endParaRPr sz="1250" b="0" i="0" dirty="0">
              <a:solidFill>
                <a:srgbClr val="222222"/>
              </a:solidFill>
              <a:latin typeface="Red Hat Display"/>
              <a:cs typeface="Red Hat Display"/>
            </a:endParaRPr>
          </a:p>
        </p:txBody>
      </p:sp>
      <p:sp>
        <p:nvSpPr>
          <p:cNvPr id="13" name="Rectangle 12"/>
          <p:cNvSpPr/>
          <p:nvPr/>
        </p:nvSpPr>
        <p:spPr>
          <a:xfrm>
            <a:off x="7936992" y="1783080"/>
            <a:ext cx="3429000" cy="4023360"/>
          </a:xfrm>
          <a:prstGeom prst="rect">
            <a:avLst/>
          </a:prstGeom>
          <a:solidFill>
            <a:srgbClr val="F7F2E6"/>
          </a:solidFill>
          <a:ln w="9525">
            <a:solidFill>
              <a:srgbClr val="B89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7936992" y="1783080"/>
            <a:ext cx="3429000" cy="82296"/>
          </a:xfrm>
          <a:prstGeom prst="rect">
            <a:avLst/>
          </a:prstGeom>
          <a:solidFill>
            <a:srgbClr val="8A6D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8165592" y="2057400"/>
            <a:ext cx="2971800" cy="1640193"/>
          </a:xfrm>
          <a:prstGeom prst="rect">
            <a:avLst/>
          </a:prstGeom>
          <a:noFill/>
        </p:spPr>
        <p:txBody>
          <a:bodyPr wrap="square" lIns="0" tIns="0" rIns="0" bIns="0" anchor="t">
            <a:spAutoFit/>
          </a:bodyPr>
          <a:lstStyle/>
          <a:p>
            <a:pPr>
              <a:lnSpc>
                <a:spcPct val="100000"/>
              </a:lnSpc>
              <a:spcBef>
                <a:spcPts val="0"/>
              </a:spcBef>
              <a:spcAft>
                <a:spcPts val="200"/>
              </a:spcAft>
            </a:pPr>
            <a:r>
              <a:rPr sz="1800" b="1" i="0" dirty="0">
                <a:solidFill>
                  <a:srgbClr val="222222"/>
                </a:solidFill>
                <a:latin typeface="Red Hat Display"/>
                <a:cs typeface="Red Hat Display"/>
              </a:rPr>
              <a:t>Rok 3</a:t>
            </a:r>
          </a:p>
          <a:p>
            <a:pPr>
              <a:lnSpc>
                <a:spcPct val="110000"/>
              </a:lnSpc>
              <a:spcBef>
                <a:spcPts val="0"/>
              </a:spcBef>
              <a:spcAft>
                <a:spcPts val="1000"/>
              </a:spcAft>
            </a:pPr>
            <a:r>
              <a:rPr sz="1200" b="1" i="0" dirty="0" err="1">
                <a:solidFill>
                  <a:srgbClr val="8A6D3B"/>
                </a:solidFill>
                <a:latin typeface="Red Hat Display"/>
                <a:cs typeface="Red Hat Display"/>
              </a:rPr>
              <a:t>tržní</a:t>
            </a:r>
            <a:r>
              <a:rPr sz="1200" b="1" i="0" dirty="0">
                <a:solidFill>
                  <a:srgbClr val="8A6D3B"/>
                </a:solidFill>
                <a:latin typeface="Red Hat Display"/>
                <a:cs typeface="Red Hat Display"/>
              </a:rPr>
              <a:t> </a:t>
            </a:r>
            <a:r>
              <a:rPr sz="1200" b="1" i="0" dirty="0" err="1">
                <a:solidFill>
                  <a:srgbClr val="8A6D3B"/>
                </a:solidFill>
                <a:latin typeface="Red Hat Display"/>
                <a:cs typeface="Red Hat Display"/>
              </a:rPr>
              <a:t>pozice</a:t>
            </a:r>
            <a:r>
              <a:rPr sz="1200" b="1" i="0" dirty="0">
                <a:solidFill>
                  <a:srgbClr val="8A6D3B"/>
                </a:solidFill>
                <a:latin typeface="Red Hat Display"/>
                <a:cs typeface="Red Hat Display"/>
              </a:rPr>
              <a:t> a </a:t>
            </a:r>
            <a:r>
              <a:rPr sz="1200" b="1" i="0" dirty="0" err="1">
                <a:solidFill>
                  <a:srgbClr val="8A6D3B"/>
                </a:solidFill>
                <a:latin typeface="Red Hat Display"/>
                <a:cs typeface="Red Hat Display"/>
              </a:rPr>
              <a:t>splacení</a:t>
            </a:r>
            <a:endParaRPr sz="1200" b="1" i="0" dirty="0">
              <a:solidFill>
                <a:srgbClr val="8A6D3B"/>
              </a:solidFill>
              <a:latin typeface="Red Hat Display"/>
              <a:cs typeface="Red Hat Display"/>
            </a:endParaRPr>
          </a:p>
          <a:p>
            <a:pPr>
              <a:lnSpc>
                <a:spcPct val="112000"/>
              </a:lnSpc>
              <a:spcBef>
                <a:spcPts val="0"/>
              </a:spcBef>
              <a:spcAft>
                <a:spcPts val="600"/>
              </a:spcAft>
            </a:pPr>
            <a:r>
              <a:rPr sz="1250" b="0" i="0" dirty="0">
                <a:solidFill>
                  <a:srgbClr val="8A6D3B"/>
                </a:solidFill>
                <a:latin typeface="Red Hat Display"/>
                <a:cs typeface="Red Hat Display"/>
              </a:rPr>
              <a:t>–  </a:t>
            </a:r>
            <a:r>
              <a:rPr sz="1250" b="0" i="0" dirty="0" err="1">
                <a:solidFill>
                  <a:srgbClr val="222222"/>
                </a:solidFill>
                <a:latin typeface="Red Hat Display"/>
                <a:cs typeface="Red Hat Display"/>
              </a:rPr>
              <a:t>obrat</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přes</a:t>
            </a:r>
            <a:r>
              <a:rPr sz="1250" b="0" i="0" dirty="0">
                <a:solidFill>
                  <a:srgbClr val="222222"/>
                </a:solidFill>
                <a:latin typeface="Red Hat Display"/>
                <a:cs typeface="Red Hat Display"/>
              </a:rPr>
              <a:t> 8,2 mil., </a:t>
            </a:r>
            <a:r>
              <a:rPr sz="1250" b="0" i="0" dirty="0" err="1">
                <a:solidFill>
                  <a:srgbClr val="222222"/>
                </a:solidFill>
                <a:latin typeface="Red Hat Display"/>
                <a:cs typeface="Red Hat Display"/>
              </a:rPr>
              <a:t>marže</a:t>
            </a:r>
            <a:r>
              <a:rPr sz="1250" b="0" i="0" dirty="0">
                <a:solidFill>
                  <a:srgbClr val="222222"/>
                </a:solidFill>
                <a:latin typeface="Red Hat Display"/>
                <a:cs typeface="Red Hat Display"/>
              </a:rPr>
              <a:t> 24 %,</a:t>
            </a:r>
            <a:br>
              <a:rPr lang="cs-CZ" sz="1250" b="0" i="0" dirty="0">
                <a:solidFill>
                  <a:srgbClr val="222222"/>
                </a:solidFill>
                <a:latin typeface="Red Hat Display"/>
                <a:cs typeface="Red Hat Display"/>
              </a:rPr>
            </a:br>
            <a:r>
              <a:rPr sz="1250" b="0" i="0" dirty="0" err="1">
                <a:solidFill>
                  <a:srgbClr val="222222"/>
                </a:solidFill>
                <a:latin typeface="Red Hat Display"/>
                <a:cs typeface="Red Hat Display"/>
              </a:rPr>
              <a:t>zisk</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téměř</a:t>
            </a:r>
            <a:r>
              <a:rPr sz="1250" b="0" i="0" dirty="0">
                <a:solidFill>
                  <a:srgbClr val="222222"/>
                </a:solidFill>
                <a:latin typeface="Red Hat Display"/>
                <a:cs typeface="Red Hat Display"/>
              </a:rPr>
              <a:t> 2 mil.</a:t>
            </a:r>
          </a:p>
          <a:p>
            <a:pPr>
              <a:lnSpc>
                <a:spcPct val="112000"/>
              </a:lnSpc>
              <a:spcBef>
                <a:spcPts val="0"/>
              </a:spcBef>
              <a:spcAft>
                <a:spcPts val="600"/>
              </a:spcAft>
            </a:pPr>
            <a:r>
              <a:rPr sz="1250" b="0" i="0" dirty="0">
                <a:solidFill>
                  <a:srgbClr val="8A6D3B"/>
                </a:solidFill>
                <a:latin typeface="Red Hat Display"/>
                <a:cs typeface="Red Hat Display"/>
              </a:rPr>
              <a:t>–  </a:t>
            </a:r>
            <a:r>
              <a:rPr sz="1250" b="0" i="0" dirty="0" err="1">
                <a:solidFill>
                  <a:srgbClr val="222222"/>
                </a:solidFill>
                <a:latin typeface="Red Hat Display"/>
                <a:cs typeface="Red Hat Display"/>
              </a:rPr>
              <a:t>manažerka</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řídí</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provoz</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majitel</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řeší</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vizi</a:t>
            </a:r>
            <a:endParaRPr sz="1250" b="0" i="0" dirty="0">
              <a:solidFill>
                <a:srgbClr val="222222"/>
              </a:solidFill>
              <a:latin typeface="Red Hat Display"/>
              <a:cs typeface="Red Hat Display"/>
            </a:endParaRPr>
          </a:p>
          <a:p>
            <a:pPr>
              <a:lnSpc>
                <a:spcPct val="112000"/>
              </a:lnSpc>
              <a:spcBef>
                <a:spcPts val="0"/>
              </a:spcBef>
              <a:spcAft>
                <a:spcPts val="0"/>
              </a:spcAft>
            </a:pPr>
            <a:r>
              <a:rPr sz="1250" b="0" i="0" dirty="0">
                <a:solidFill>
                  <a:srgbClr val="8A6D3B"/>
                </a:solidFill>
                <a:latin typeface="Red Hat Display"/>
                <a:cs typeface="Red Hat Display"/>
              </a:rPr>
              <a:t>–  </a:t>
            </a:r>
            <a:r>
              <a:rPr sz="1250" b="0" i="0" dirty="0" err="1">
                <a:solidFill>
                  <a:srgbClr val="222222"/>
                </a:solidFill>
                <a:latin typeface="Red Hat Display"/>
                <a:cs typeface="Red Hat Display"/>
              </a:rPr>
              <a:t>kompletní</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splacení</a:t>
            </a:r>
            <a:endParaRPr sz="1250" b="0" i="0" dirty="0">
              <a:solidFill>
                <a:srgbClr val="222222"/>
              </a:solidFill>
              <a:latin typeface="Red Hat Display"/>
              <a:cs typeface="Red Hat Display"/>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p:cNvSpPr/>
          <p:nvPr/>
        </p:nvSpPr>
        <p:spPr>
          <a:xfrm>
            <a:off x="822960" y="566928"/>
            <a:ext cx="10543032" cy="12700"/>
          </a:xfrm>
          <a:prstGeom prst="rect">
            <a:avLst/>
          </a:prstGeom>
          <a:solidFill>
            <a:srgbClr val="8A6D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822960" y="219456"/>
            <a:ext cx="7315200" cy="310896"/>
          </a:xfrm>
          <a:prstGeom prst="rect">
            <a:avLst/>
          </a:prstGeom>
          <a:noFill/>
        </p:spPr>
        <p:txBody>
          <a:bodyPr wrap="square" lIns="0" tIns="0" rIns="0" bIns="0" anchor="t">
            <a:spAutoFit/>
          </a:bodyPr>
          <a:lstStyle/>
          <a:p>
            <a:r>
              <a:rPr sz="950" b="1" i="0">
                <a:solidFill>
                  <a:srgbClr val="666666"/>
                </a:solidFill>
                <a:latin typeface="Red Hat Display"/>
                <a:cs typeface="Red Hat Display"/>
              </a:rPr>
              <a:t>ELLER studio  ·  investiční nabídka 2026</a:t>
            </a:r>
          </a:p>
        </p:txBody>
      </p:sp>
      <p:pic>
        <p:nvPicPr>
          <p:cNvPr id="4" name="Picture 3" descr="image.png"/>
          <p:cNvPicPr>
            <a:picLocks noChangeAspect="1"/>
          </p:cNvPicPr>
          <p:nvPr/>
        </p:nvPicPr>
        <p:blipFill>
          <a:blip r:embed="rId2"/>
          <a:stretch>
            <a:fillRect/>
          </a:stretch>
        </p:blipFill>
        <p:spPr>
          <a:xfrm>
            <a:off x="10195560" y="182880"/>
            <a:ext cx="813173" cy="329184"/>
          </a:xfrm>
          <a:prstGeom prst="rect">
            <a:avLst/>
          </a:prstGeom>
        </p:spPr>
      </p:pic>
      <p:sp>
        <p:nvSpPr>
          <p:cNvPr id="5" name="TextBox 4"/>
          <p:cNvSpPr txBox="1"/>
          <p:nvPr/>
        </p:nvSpPr>
        <p:spPr>
          <a:xfrm>
            <a:off x="10515600" y="6355080"/>
            <a:ext cx="914400" cy="274320"/>
          </a:xfrm>
          <a:prstGeom prst="rect">
            <a:avLst/>
          </a:prstGeom>
          <a:noFill/>
        </p:spPr>
        <p:txBody>
          <a:bodyPr wrap="square" lIns="0" tIns="0" rIns="0" bIns="0" anchor="t">
            <a:spAutoFit/>
          </a:bodyPr>
          <a:lstStyle/>
          <a:p>
            <a:pPr algn="r"/>
            <a:r>
              <a:rPr sz="900" b="0" i="0">
                <a:solidFill>
                  <a:srgbClr val="666666"/>
                </a:solidFill>
                <a:latin typeface="Red Hat Display"/>
                <a:cs typeface="Red Hat Display"/>
              </a:rPr>
              <a:t>11 / 12</a:t>
            </a:r>
          </a:p>
        </p:txBody>
      </p:sp>
      <p:sp>
        <p:nvSpPr>
          <p:cNvPr id="6" name="TextBox 5"/>
          <p:cNvSpPr txBox="1"/>
          <p:nvPr/>
        </p:nvSpPr>
        <p:spPr>
          <a:xfrm>
            <a:off x="822960" y="868680"/>
            <a:ext cx="10515600" cy="640080"/>
          </a:xfrm>
          <a:prstGeom prst="rect">
            <a:avLst/>
          </a:prstGeom>
          <a:noFill/>
        </p:spPr>
        <p:txBody>
          <a:bodyPr wrap="square" lIns="0" tIns="0" rIns="0" bIns="0" anchor="t">
            <a:spAutoFit/>
          </a:bodyPr>
          <a:lstStyle/>
          <a:p>
            <a:r>
              <a:rPr sz="2400" b="1" i="0">
                <a:solidFill>
                  <a:srgbClr val="8A6D3B"/>
                </a:solidFill>
                <a:latin typeface="Red Hat Display"/>
                <a:cs typeface="Red Hat Display"/>
              </a:rPr>
              <a:t>J)  </a:t>
            </a:r>
            <a:r>
              <a:rPr sz="2400" b="1" i="0">
                <a:solidFill>
                  <a:srgbClr val="222222"/>
                </a:solidFill>
                <a:latin typeface="Red Hat Display"/>
                <a:cs typeface="Red Hat Display"/>
              </a:rPr>
              <a:t>Jistota pro tebe</a:t>
            </a:r>
          </a:p>
        </p:txBody>
      </p:sp>
      <p:sp>
        <p:nvSpPr>
          <p:cNvPr id="7" name="TextBox 6"/>
          <p:cNvSpPr txBox="1"/>
          <p:nvPr/>
        </p:nvSpPr>
        <p:spPr>
          <a:xfrm>
            <a:off x="822960" y="1645920"/>
            <a:ext cx="10515600" cy="548640"/>
          </a:xfrm>
          <a:prstGeom prst="rect">
            <a:avLst/>
          </a:prstGeom>
          <a:noFill/>
        </p:spPr>
        <p:txBody>
          <a:bodyPr wrap="square" lIns="0" tIns="0" rIns="0" bIns="0" anchor="t">
            <a:spAutoFit/>
          </a:bodyPr>
          <a:lstStyle/>
          <a:p>
            <a:pPr>
              <a:lnSpc>
                <a:spcPct val="110000"/>
              </a:lnSpc>
              <a:spcBef>
                <a:spcPts val="0"/>
              </a:spcBef>
              <a:spcAft>
                <a:spcPts val="400"/>
              </a:spcAft>
            </a:pPr>
            <a:r>
              <a:rPr sz="1400" b="0" i="0">
                <a:solidFill>
                  <a:srgbClr val="222222"/>
                </a:solidFill>
                <a:latin typeface="Red Hat Display"/>
                <a:cs typeface="Red Hat Display"/>
              </a:rPr>
              <a:t>Chceš nám pomoct, ale taky rozumně vydělat. Proto stručně: tvoje riziko je nízké a bereme ho vážně.</a:t>
            </a:r>
          </a:p>
        </p:txBody>
      </p:sp>
      <p:sp>
        <p:nvSpPr>
          <p:cNvPr id="8" name="Rectangle 7"/>
          <p:cNvSpPr/>
          <p:nvPr/>
        </p:nvSpPr>
        <p:spPr>
          <a:xfrm>
            <a:off x="822960" y="2377440"/>
            <a:ext cx="10543032" cy="841248"/>
          </a:xfrm>
          <a:prstGeom prst="rect">
            <a:avLst/>
          </a:prstGeom>
          <a:solidFill>
            <a:srgbClr val="F7F2E6"/>
          </a:solidFill>
          <a:ln w="9525">
            <a:solidFill>
              <a:srgbClr val="B89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1143000" y="2377440"/>
            <a:ext cx="9966960" cy="841248"/>
          </a:xfrm>
          <a:prstGeom prst="rect">
            <a:avLst/>
          </a:prstGeom>
          <a:noFill/>
        </p:spPr>
        <p:txBody>
          <a:bodyPr wrap="square" lIns="0" tIns="0" rIns="0" bIns="0" anchor="ctr">
            <a:spAutoFit/>
          </a:bodyPr>
          <a:lstStyle/>
          <a:p>
            <a:r>
              <a:rPr sz="1400" b="1" i="0" dirty="0" err="1">
                <a:solidFill>
                  <a:srgbClr val="8A6D3B"/>
                </a:solidFill>
                <a:latin typeface="Red Hat Display"/>
                <a:cs typeface="Red Hat Display"/>
              </a:rPr>
              <a:t>Úrok</a:t>
            </a:r>
            <a:r>
              <a:rPr sz="1400" b="1" i="0" dirty="0">
                <a:solidFill>
                  <a:srgbClr val="8A6D3B"/>
                </a:solidFill>
                <a:latin typeface="Red Hat Display"/>
                <a:cs typeface="Red Hat Display"/>
              </a:rPr>
              <a:t> je pro </a:t>
            </a:r>
            <a:r>
              <a:rPr sz="1400" b="1" i="0" dirty="0" err="1">
                <a:solidFill>
                  <a:srgbClr val="8A6D3B"/>
                </a:solidFill>
                <a:latin typeface="Red Hat Display"/>
                <a:cs typeface="Red Hat Display"/>
              </a:rPr>
              <a:t>nás</a:t>
            </a:r>
            <a:r>
              <a:rPr sz="1400" b="1" i="0" dirty="0">
                <a:solidFill>
                  <a:srgbClr val="8A6D3B"/>
                </a:solidFill>
                <a:latin typeface="Red Hat Display"/>
                <a:cs typeface="Red Hat Display"/>
              </a:rPr>
              <a:t> </a:t>
            </a:r>
            <a:r>
              <a:rPr sz="1400" b="1" i="0" dirty="0" err="1">
                <a:solidFill>
                  <a:srgbClr val="8A6D3B"/>
                </a:solidFill>
                <a:latin typeface="Red Hat Display"/>
                <a:cs typeface="Red Hat Display"/>
              </a:rPr>
              <a:t>zanedbatelný</a:t>
            </a:r>
            <a:r>
              <a:rPr sz="1400" b="1" i="0" dirty="0">
                <a:solidFill>
                  <a:srgbClr val="8A6D3B"/>
                </a:solidFill>
                <a:latin typeface="Red Hat Display"/>
                <a:cs typeface="Red Hat Display"/>
              </a:rPr>
              <a:t>:   </a:t>
            </a:r>
            <a:r>
              <a:rPr sz="1300" b="0" i="0" dirty="0">
                <a:solidFill>
                  <a:srgbClr val="222222"/>
                </a:solidFill>
                <a:latin typeface="Red Hat Display"/>
                <a:cs typeface="Red Hat Display"/>
              </a:rPr>
              <a:t>30 000 </a:t>
            </a:r>
            <a:r>
              <a:rPr sz="1300" b="0" i="0" dirty="0" err="1">
                <a:solidFill>
                  <a:srgbClr val="222222"/>
                </a:solidFill>
                <a:latin typeface="Red Hat Display"/>
                <a:cs typeface="Red Hat Display"/>
              </a:rPr>
              <a:t>Kč</a:t>
            </a:r>
            <a:r>
              <a:rPr sz="1300" b="0" i="0" dirty="0">
                <a:solidFill>
                  <a:srgbClr val="222222"/>
                </a:solidFill>
                <a:latin typeface="Red Hat Display"/>
                <a:cs typeface="Red Hat Display"/>
              </a:rPr>
              <a:t> </a:t>
            </a:r>
            <a:r>
              <a:rPr sz="1300" b="0" i="0" dirty="0" err="1">
                <a:solidFill>
                  <a:srgbClr val="222222"/>
                </a:solidFill>
                <a:latin typeface="Red Hat Display"/>
                <a:cs typeface="Red Hat Display"/>
              </a:rPr>
              <a:t>ročně</a:t>
            </a:r>
            <a:r>
              <a:rPr sz="1300" b="0" i="0" dirty="0">
                <a:solidFill>
                  <a:srgbClr val="222222"/>
                </a:solidFill>
                <a:latin typeface="Red Hat Display"/>
                <a:cs typeface="Red Hat Display"/>
              </a:rPr>
              <a:t> je </a:t>
            </a:r>
            <a:r>
              <a:rPr sz="1300" b="0" i="0" dirty="0" err="1">
                <a:solidFill>
                  <a:srgbClr val="222222"/>
                </a:solidFill>
                <a:latin typeface="Red Hat Display"/>
                <a:cs typeface="Red Hat Display"/>
              </a:rPr>
              <a:t>zhruba</a:t>
            </a:r>
            <a:r>
              <a:rPr sz="1300" b="0" i="0" dirty="0">
                <a:solidFill>
                  <a:srgbClr val="222222"/>
                </a:solidFill>
                <a:latin typeface="Red Hat Display"/>
                <a:cs typeface="Red Hat Display"/>
              </a:rPr>
              <a:t> 1,5 </a:t>
            </a:r>
            <a:r>
              <a:rPr sz="1300" b="0" i="0" dirty="0" err="1">
                <a:solidFill>
                  <a:srgbClr val="222222"/>
                </a:solidFill>
                <a:latin typeface="Red Hat Display"/>
                <a:cs typeface="Red Hat Display"/>
              </a:rPr>
              <a:t>až</a:t>
            </a:r>
            <a:r>
              <a:rPr sz="1300" b="0" i="0" dirty="0">
                <a:solidFill>
                  <a:srgbClr val="222222"/>
                </a:solidFill>
                <a:latin typeface="Red Hat Display"/>
                <a:cs typeface="Red Hat Display"/>
              </a:rPr>
              <a:t> 2 </a:t>
            </a:r>
            <a:r>
              <a:rPr sz="1300" b="0" i="0" dirty="0" err="1">
                <a:solidFill>
                  <a:srgbClr val="222222"/>
                </a:solidFill>
                <a:latin typeface="Red Hat Display"/>
                <a:cs typeface="Red Hat Display"/>
              </a:rPr>
              <a:t>hodiny</a:t>
            </a:r>
            <a:r>
              <a:rPr sz="1300" b="0" i="0" dirty="0">
                <a:solidFill>
                  <a:srgbClr val="222222"/>
                </a:solidFill>
                <a:latin typeface="Red Hat Display"/>
                <a:cs typeface="Red Hat Display"/>
              </a:rPr>
              <a:t> </a:t>
            </a:r>
            <a:r>
              <a:rPr sz="1300" b="0" i="0" dirty="0" err="1">
                <a:solidFill>
                  <a:srgbClr val="222222"/>
                </a:solidFill>
                <a:latin typeface="Red Hat Display"/>
                <a:cs typeface="Red Hat Display"/>
              </a:rPr>
              <a:t>práce</a:t>
            </a:r>
            <a:r>
              <a:rPr sz="1300" b="0" i="0" dirty="0">
                <a:solidFill>
                  <a:srgbClr val="222222"/>
                </a:solidFill>
                <a:latin typeface="Red Hat Display"/>
                <a:cs typeface="Red Hat Display"/>
              </a:rPr>
              <a:t> </a:t>
            </a:r>
            <a:r>
              <a:rPr sz="1300" b="0" i="0" dirty="0" err="1">
                <a:solidFill>
                  <a:srgbClr val="222222"/>
                </a:solidFill>
                <a:latin typeface="Red Hat Display"/>
                <a:cs typeface="Red Hat Display"/>
              </a:rPr>
              <a:t>jednoho</a:t>
            </a:r>
            <a:r>
              <a:rPr sz="1300" b="0" i="0" dirty="0">
                <a:solidFill>
                  <a:srgbClr val="222222"/>
                </a:solidFill>
                <a:latin typeface="Red Hat Display"/>
                <a:cs typeface="Red Hat Display"/>
              </a:rPr>
              <a:t> </a:t>
            </a:r>
            <a:r>
              <a:rPr sz="1300" b="0" i="0" dirty="0" err="1">
                <a:solidFill>
                  <a:srgbClr val="222222"/>
                </a:solidFill>
                <a:latin typeface="Red Hat Display"/>
                <a:cs typeface="Red Hat Display"/>
              </a:rPr>
              <a:t>specialisty</a:t>
            </a:r>
            <a:r>
              <a:rPr sz="1300" b="0" i="0" dirty="0">
                <a:solidFill>
                  <a:srgbClr val="222222"/>
                </a:solidFill>
                <a:latin typeface="Red Hat Display"/>
                <a:cs typeface="Red Hat Display"/>
              </a:rPr>
              <a:t> za </a:t>
            </a:r>
            <a:r>
              <a:rPr sz="1300" b="0" i="0" dirty="0" err="1">
                <a:solidFill>
                  <a:srgbClr val="222222"/>
                </a:solidFill>
                <a:latin typeface="Red Hat Display"/>
                <a:cs typeface="Red Hat Display"/>
              </a:rPr>
              <a:t>měsíc</a:t>
            </a:r>
            <a:r>
              <a:rPr sz="1300" b="0" i="0" dirty="0">
                <a:solidFill>
                  <a:srgbClr val="222222"/>
                </a:solidFill>
                <a:latin typeface="Red Hat Display"/>
                <a:cs typeface="Red Hat Display"/>
              </a:rPr>
              <a:t>. </a:t>
            </a:r>
            <a:r>
              <a:rPr sz="1300" b="0" i="0" dirty="0" err="1">
                <a:solidFill>
                  <a:srgbClr val="222222"/>
                </a:solidFill>
                <a:latin typeface="Red Hat Display"/>
                <a:cs typeface="Red Hat Display"/>
              </a:rPr>
              <a:t>Pokryjeme</a:t>
            </a:r>
            <a:r>
              <a:rPr sz="1300" b="0" i="0" dirty="0">
                <a:solidFill>
                  <a:srgbClr val="222222"/>
                </a:solidFill>
                <a:latin typeface="Red Hat Display"/>
                <a:cs typeface="Red Hat Display"/>
              </a:rPr>
              <a:t> </a:t>
            </a:r>
            <a:r>
              <a:rPr sz="1300" b="0" i="0" dirty="0" err="1">
                <a:solidFill>
                  <a:srgbClr val="222222"/>
                </a:solidFill>
                <a:latin typeface="Red Hat Display"/>
                <a:cs typeface="Red Hat Display"/>
              </a:rPr>
              <a:t>i</a:t>
            </a:r>
            <a:r>
              <a:rPr sz="1300" b="0" i="0" dirty="0">
                <a:solidFill>
                  <a:srgbClr val="222222"/>
                </a:solidFill>
                <a:latin typeface="Red Hat Display"/>
                <a:cs typeface="Red Hat Display"/>
              </a:rPr>
              <a:t> v </a:t>
            </a:r>
            <a:r>
              <a:rPr sz="1300" b="0" i="0" dirty="0" err="1">
                <a:solidFill>
                  <a:srgbClr val="222222"/>
                </a:solidFill>
                <a:latin typeface="Red Hat Display"/>
                <a:cs typeface="Red Hat Display"/>
              </a:rPr>
              <a:t>nejhorším</a:t>
            </a:r>
            <a:r>
              <a:rPr sz="1300" b="0" i="0" dirty="0">
                <a:solidFill>
                  <a:srgbClr val="222222"/>
                </a:solidFill>
                <a:latin typeface="Red Hat Display"/>
                <a:cs typeface="Red Hat Display"/>
              </a:rPr>
              <a:t> </a:t>
            </a:r>
            <a:r>
              <a:rPr sz="1300" b="0" i="0" dirty="0" err="1">
                <a:solidFill>
                  <a:srgbClr val="222222"/>
                </a:solidFill>
                <a:latin typeface="Red Hat Display"/>
                <a:cs typeface="Red Hat Display"/>
              </a:rPr>
              <a:t>scénáři</a:t>
            </a:r>
            <a:r>
              <a:rPr sz="1300" b="0" i="0" dirty="0">
                <a:solidFill>
                  <a:srgbClr val="222222"/>
                </a:solidFill>
                <a:latin typeface="Red Hat Display"/>
                <a:cs typeface="Red Hat Display"/>
              </a:rPr>
              <a:t> z </a:t>
            </a:r>
            <a:r>
              <a:rPr sz="1300" b="0" i="0" dirty="0" err="1">
                <a:solidFill>
                  <a:srgbClr val="222222"/>
                </a:solidFill>
                <a:latin typeface="Red Hat Display"/>
                <a:cs typeface="Red Hat Display"/>
              </a:rPr>
              <a:t>běžného</a:t>
            </a:r>
            <a:r>
              <a:rPr sz="1300" b="0" i="0" dirty="0">
                <a:solidFill>
                  <a:srgbClr val="222222"/>
                </a:solidFill>
                <a:latin typeface="Red Hat Display"/>
                <a:cs typeface="Red Hat Display"/>
              </a:rPr>
              <a:t> </a:t>
            </a:r>
            <a:r>
              <a:rPr sz="1300" b="0" i="0" dirty="0" err="1">
                <a:solidFill>
                  <a:srgbClr val="222222"/>
                </a:solidFill>
                <a:latin typeface="Red Hat Display"/>
                <a:cs typeface="Red Hat Display"/>
              </a:rPr>
              <a:t>provozu</a:t>
            </a:r>
            <a:r>
              <a:rPr sz="1300" b="0" i="0" dirty="0">
                <a:solidFill>
                  <a:srgbClr val="222222"/>
                </a:solidFill>
                <a:latin typeface="Red Hat Display"/>
                <a:cs typeface="Red Hat Display"/>
              </a:rPr>
              <a:t>.</a:t>
            </a:r>
          </a:p>
        </p:txBody>
      </p:sp>
      <p:sp>
        <p:nvSpPr>
          <p:cNvPr id="10" name="Rectangle 9"/>
          <p:cNvSpPr/>
          <p:nvPr/>
        </p:nvSpPr>
        <p:spPr>
          <a:xfrm>
            <a:off x="822960" y="3291840"/>
            <a:ext cx="10543032" cy="841248"/>
          </a:xfrm>
          <a:prstGeom prst="rect">
            <a:avLst/>
          </a:prstGeom>
          <a:solidFill>
            <a:srgbClr val="FFFFFF"/>
          </a:solidFill>
          <a:ln w="9525">
            <a:solidFill>
              <a:srgbClr val="B89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1143000" y="3291840"/>
            <a:ext cx="9966960" cy="841248"/>
          </a:xfrm>
          <a:prstGeom prst="rect">
            <a:avLst/>
          </a:prstGeom>
          <a:noFill/>
        </p:spPr>
        <p:txBody>
          <a:bodyPr wrap="square" lIns="0" tIns="0" rIns="0" bIns="0" anchor="ctr">
            <a:spAutoFit/>
          </a:bodyPr>
          <a:lstStyle/>
          <a:p>
            <a:r>
              <a:rPr sz="1400" b="1" i="0">
                <a:solidFill>
                  <a:srgbClr val="8A6D3B"/>
                </a:solidFill>
                <a:latin typeface="Red Hat Display"/>
                <a:cs typeface="Red Hat Display"/>
              </a:rPr>
              <a:t>Plán B je připravený:   </a:t>
            </a:r>
            <a:r>
              <a:rPr sz="1300" b="0" i="0">
                <a:solidFill>
                  <a:srgbClr val="222222"/>
                </a:solidFill>
                <a:latin typeface="Red Hat Display"/>
                <a:cs typeface="Red Hat Display"/>
              </a:rPr>
              <a:t>monetizace stávající báze (přednostní nabídka videí), pivot na menší rychlejší zakázky a studio jako samostatné profit-centrum.</a:t>
            </a:r>
          </a:p>
        </p:txBody>
      </p:sp>
      <p:sp>
        <p:nvSpPr>
          <p:cNvPr id="12" name="Rectangle 11"/>
          <p:cNvSpPr/>
          <p:nvPr/>
        </p:nvSpPr>
        <p:spPr>
          <a:xfrm>
            <a:off x="822960" y="4206240"/>
            <a:ext cx="10543032" cy="841248"/>
          </a:xfrm>
          <a:prstGeom prst="rect">
            <a:avLst/>
          </a:prstGeom>
          <a:solidFill>
            <a:srgbClr val="F7F2E6"/>
          </a:solidFill>
          <a:ln w="9525">
            <a:solidFill>
              <a:srgbClr val="B89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1143000" y="4206240"/>
            <a:ext cx="9966960" cy="841248"/>
          </a:xfrm>
          <a:prstGeom prst="rect">
            <a:avLst/>
          </a:prstGeom>
          <a:noFill/>
        </p:spPr>
        <p:txBody>
          <a:bodyPr wrap="square" lIns="0" tIns="0" rIns="0" bIns="0" anchor="ctr">
            <a:spAutoFit/>
          </a:bodyPr>
          <a:lstStyle/>
          <a:p>
            <a:r>
              <a:rPr sz="1400" b="1" i="0">
                <a:solidFill>
                  <a:srgbClr val="8A6D3B"/>
                </a:solidFill>
                <a:latin typeface="Red Hat Display"/>
                <a:cs typeface="Red Hat Display"/>
              </a:rPr>
              <a:t>Zajištění:   </a:t>
            </a:r>
            <a:r>
              <a:rPr sz="1300" b="0" i="0">
                <a:solidFill>
                  <a:srgbClr val="222222"/>
                </a:solidFill>
                <a:latin typeface="Red Hat Display"/>
                <a:cs typeface="Red Hat Display"/>
              </a:rPr>
              <a:t>nízké fixní náklady, krytí majetkem (vybavení, auto, portfolio klientů), osobní ručení majitele a bonita pro bankovní refinancování.</a:t>
            </a:r>
          </a:p>
        </p:txBody>
      </p:sp>
      <p:sp>
        <p:nvSpPr>
          <p:cNvPr id="14" name="Rectangle 13"/>
          <p:cNvSpPr/>
          <p:nvPr/>
        </p:nvSpPr>
        <p:spPr>
          <a:xfrm>
            <a:off x="822960" y="5120640"/>
            <a:ext cx="10543032" cy="841248"/>
          </a:xfrm>
          <a:prstGeom prst="rect">
            <a:avLst/>
          </a:prstGeom>
          <a:solidFill>
            <a:srgbClr val="FFFFFF"/>
          </a:solidFill>
          <a:ln w="9525">
            <a:solidFill>
              <a:srgbClr val="B89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1143000" y="5120640"/>
            <a:ext cx="9966960" cy="841248"/>
          </a:xfrm>
          <a:prstGeom prst="rect">
            <a:avLst/>
          </a:prstGeom>
          <a:noFill/>
        </p:spPr>
        <p:txBody>
          <a:bodyPr wrap="square" lIns="0" tIns="0" rIns="0" bIns="0" anchor="ctr">
            <a:spAutoFit/>
          </a:bodyPr>
          <a:lstStyle/>
          <a:p>
            <a:r>
              <a:rPr sz="1400" b="1" i="0">
                <a:solidFill>
                  <a:srgbClr val="8A6D3B"/>
                </a:solidFill>
                <a:latin typeface="Red Hat Display"/>
                <a:cs typeface="Red Hat Display"/>
              </a:rPr>
              <a:t>Férová pojistka:   </a:t>
            </a:r>
            <a:r>
              <a:rPr sz="1300" b="0" i="0">
                <a:solidFill>
                  <a:srgbClr val="222222"/>
                </a:solidFill>
                <a:latin typeface="Red Hat Display"/>
                <a:cs typeface="Red Hat Display"/>
              </a:rPr>
              <a:t>klauzule pro případ vyšší moci: prodloužení splatnosti o 6 až 12 měsíců výměnou za mírné navýšení úroku, abys o zhodnocení nepřišel.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222222"/>
        </a:solidFill>
        <a:effectLst/>
      </p:bgPr>
    </p:bg>
    <p:spTree>
      <p:nvGrpSpPr>
        <p:cNvPr id="1" name=""/>
        <p:cNvGrpSpPr/>
        <p:nvPr/>
      </p:nvGrpSpPr>
      <p:grpSpPr>
        <a:xfrm>
          <a:off x="0" y="0"/>
          <a:ext cx="0" cy="0"/>
          <a:chOff x="0" y="0"/>
          <a:chExt cx="0" cy="0"/>
        </a:xfrm>
      </p:grpSpPr>
      <p:sp>
        <p:nvSpPr>
          <p:cNvPr id="2" name="Rectangle 1"/>
          <p:cNvSpPr/>
          <p:nvPr/>
        </p:nvSpPr>
        <p:spPr>
          <a:xfrm>
            <a:off x="0" y="0"/>
            <a:ext cx="320040" cy="6858000"/>
          </a:xfrm>
          <a:prstGeom prst="rect">
            <a:avLst/>
          </a:prstGeom>
          <a:solidFill>
            <a:srgbClr val="8A6D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3" name="Picture 2" descr="image.png"/>
          <p:cNvPicPr>
            <a:picLocks noChangeAspect="1"/>
          </p:cNvPicPr>
          <p:nvPr/>
        </p:nvPicPr>
        <p:blipFill>
          <a:blip r:embed="rId2"/>
          <a:stretch>
            <a:fillRect/>
          </a:stretch>
        </p:blipFill>
        <p:spPr>
          <a:xfrm>
            <a:off x="868680" y="822960"/>
            <a:ext cx="1355289" cy="548640"/>
          </a:xfrm>
          <a:prstGeom prst="rect">
            <a:avLst/>
          </a:prstGeom>
        </p:spPr>
      </p:pic>
      <p:sp>
        <p:nvSpPr>
          <p:cNvPr id="4" name="TextBox 3"/>
          <p:cNvSpPr txBox="1"/>
          <p:nvPr/>
        </p:nvSpPr>
        <p:spPr>
          <a:xfrm>
            <a:off x="868680" y="2377440"/>
            <a:ext cx="10424160" cy="2377440"/>
          </a:xfrm>
          <a:prstGeom prst="rect">
            <a:avLst/>
          </a:prstGeom>
          <a:noFill/>
        </p:spPr>
        <p:txBody>
          <a:bodyPr wrap="square" lIns="0" tIns="0" rIns="0" bIns="0" anchor="t">
            <a:spAutoFit/>
          </a:bodyPr>
          <a:lstStyle/>
          <a:p>
            <a:pPr>
              <a:lnSpc>
                <a:spcPct val="106000"/>
              </a:lnSpc>
              <a:spcBef>
                <a:spcPts val="0"/>
              </a:spcBef>
              <a:spcAft>
                <a:spcPts val="800"/>
              </a:spcAft>
            </a:pPr>
            <a:r>
              <a:rPr sz="1300" b="1" i="0">
                <a:solidFill>
                  <a:srgbClr val="B89A5E"/>
                </a:solidFill>
                <a:latin typeface="Red Hat Display"/>
                <a:cs typeface="Red Hat Display"/>
              </a:rPr>
              <a:t>CO PO TOBĚ CHCEME</a:t>
            </a:r>
          </a:p>
          <a:p>
            <a:pPr>
              <a:lnSpc>
                <a:spcPct val="102000"/>
              </a:lnSpc>
              <a:spcBef>
                <a:spcPts val="0"/>
              </a:spcBef>
              <a:spcAft>
                <a:spcPts val="1000"/>
              </a:spcAft>
            </a:pPr>
            <a:r>
              <a:rPr sz="3200" b="1" i="0">
                <a:solidFill>
                  <a:srgbClr val="FFFFFF"/>
                </a:solidFill>
                <a:latin typeface="Red Hat Display"/>
                <a:cs typeface="Red Hat Display"/>
              </a:rPr>
              <a:t>1 000 000 Kč na tři roky za 3 % p.a.</a:t>
            </a:r>
          </a:p>
          <a:p>
            <a:pPr>
              <a:lnSpc>
                <a:spcPct val="125000"/>
              </a:lnSpc>
              <a:spcBef>
                <a:spcPts val="0"/>
              </a:spcBef>
              <a:spcAft>
                <a:spcPts val="0"/>
              </a:spcAft>
            </a:pPr>
            <a:r>
              <a:rPr sz="1600" b="0" i="0">
                <a:solidFill>
                  <a:srgbClr val="FFFFFF"/>
                </a:solidFill>
                <a:latin typeface="Red Hat Display"/>
                <a:cs typeface="Red Hat Display"/>
              </a:rPr>
              <a:t>Pomůžeš nám rozseknout smyčku operativy a odrazit se do ligy prestižního butiku. My ti vrátíme jistinu i zhodnocení a firmu z transformace vyvedeme silnější.</a:t>
            </a:r>
          </a:p>
        </p:txBody>
      </p:sp>
      <p:sp>
        <p:nvSpPr>
          <p:cNvPr id="5" name="TextBox 4"/>
          <p:cNvSpPr txBox="1"/>
          <p:nvPr/>
        </p:nvSpPr>
        <p:spPr>
          <a:xfrm>
            <a:off x="868680" y="5669280"/>
            <a:ext cx="10424160" cy="731520"/>
          </a:xfrm>
          <a:prstGeom prst="rect">
            <a:avLst/>
          </a:prstGeom>
          <a:noFill/>
        </p:spPr>
        <p:txBody>
          <a:bodyPr wrap="square" lIns="0" tIns="0" rIns="0" bIns="0" anchor="t">
            <a:spAutoFit/>
          </a:bodyPr>
          <a:lstStyle/>
          <a:p>
            <a:pPr>
              <a:lnSpc>
                <a:spcPct val="106000"/>
              </a:lnSpc>
              <a:spcBef>
                <a:spcPts val="0"/>
              </a:spcBef>
              <a:spcAft>
                <a:spcPts val="200"/>
              </a:spcAft>
            </a:pPr>
            <a:r>
              <a:rPr sz="1300" b="0" i="1">
                <a:solidFill>
                  <a:srgbClr val="B89A5E"/>
                </a:solidFill>
                <a:latin typeface="Red Hat Display"/>
                <a:cs typeface="Red Hat Display"/>
              </a:rPr>
              <a:t>Stando, děkujeme, že to s námi zvažuješ. Věříme, že je to začátek něčeho, na co budeme oba rádi vzpomínat.</a:t>
            </a:r>
          </a:p>
          <a:p>
            <a:pPr>
              <a:lnSpc>
                <a:spcPct val="106000"/>
              </a:lnSpc>
              <a:spcBef>
                <a:spcPts val="0"/>
              </a:spcBef>
              <a:spcAft>
                <a:spcPts val="400"/>
              </a:spcAft>
            </a:pPr>
            <a:r>
              <a:rPr sz="1100" b="0" i="0">
                <a:solidFill>
                  <a:srgbClr val="BBBBBB"/>
                </a:solidFill>
                <a:latin typeface="Red Hat Display"/>
                <a:cs typeface="Red Hat Display"/>
              </a:rPr>
              <a:t>ELLER studio  ·  Tomáš Eller  ·  13. 7. 2026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p:cNvSpPr/>
          <p:nvPr/>
        </p:nvSpPr>
        <p:spPr>
          <a:xfrm>
            <a:off x="822960" y="566928"/>
            <a:ext cx="10543032" cy="12700"/>
          </a:xfrm>
          <a:prstGeom prst="rect">
            <a:avLst/>
          </a:prstGeom>
          <a:solidFill>
            <a:srgbClr val="8A6D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822960" y="219456"/>
            <a:ext cx="7315200" cy="310896"/>
          </a:xfrm>
          <a:prstGeom prst="rect">
            <a:avLst/>
          </a:prstGeom>
          <a:noFill/>
        </p:spPr>
        <p:txBody>
          <a:bodyPr wrap="square" lIns="0" tIns="0" rIns="0" bIns="0" anchor="t">
            <a:spAutoFit/>
          </a:bodyPr>
          <a:lstStyle/>
          <a:p>
            <a:r>
              <a:rPr sz="950" b="1" i="0">
                <a:solidFill>
                  <a:srgbClr val="666666"/>
                </a:solidFill>
                <a:latin typeface="Red Hat Display"/>
                <a:cs typeface="Red Hat Display"/>
              </a:rPr>
              <a:t>ELLER studio  ·  investiční nabídka 2026</a:t>
            </a:r>
          </a:p>
        </p:txBody>
      </p:sp>
      <p:pic>
        <p:nvPicPr>
          <p:cNvPr id="4" name="Picture 3" descr="image.png"/>
          <p:cNvPicPr>
            <a:picLocks noChangeAspect="1"/>
          </p:cNvPicPr>
          <p:nvPr/>
        </p:nvPicPr>
        <p:blipFill>
          <a:blip r:embed="rId2"/>
          <a:stretch>
            <a:fillRect/>
          </a:stretch>
        </p:blipFill>
        <p:spPr>
          <a:xfrm>
            <a:off x="10195560" y="182880"/>
            <a:ext cx="813173" cy="329184"/>
          </a:xfrm>
          <a:prstGeom prst="rect">
            <a:avLst/>
          </a:prstGeom>
        </p:spPr>
      </p:pic>
      <p:sp>
        <p:nvSpPr>
          <p:cNvPr id="5" name="TextBox 4"/>
          <p:cNvSpPr txBox="1"/>
          <p:nvPr/>
        </p:nvSpPr>
        <p:spPr>
          <a:xfrm>
            <a:off x="10515600" y="6355080"/>
            <a:ext cx="914400" cy="274320"/>
          </a:xfrm>
          <a:prstGeom prst="rect">
            <a:avLst/>
          </a:prstGeom>
          <a:noFill/>
        </p:spPr>
        <p:txBody>
          <a:bodyPr wrap="square" lIns="0" tIns="0" rIns="0" bIns="0" anchor="t">
            <a:spAutoFit/>
          </a:bodyPr>
          <a:lstStyle/>
          <a:p>
            <a:pPr algn="r"/>
            <a:r>
              <a:rPr sz="900" b="0" i="0">
                <a:solidFill>
                  <a:srgbClr val="666666"/>
                </a:solidFill>
                <a:latin typeface="Red Hat Display"/>
                <a:cs typeface="Red Hat Display"/>
              </a:rPr>
              <a:t>2 / 12</a:t>
            </a:r>
          </a:p>
        </p:txBody>
      </p:sp>
      <p:sp>
        <p:nvSpPr>
          <p:cNvPr id="6" name="TextBox 5"/>
          <p:cNvSpPr txBox="1"/>
          <p:nvPr/>
        </p:nvSpPr>
        <p:spPr>
          <a:xfrm>
            <a:off x="822960" y="868680"/>
            <a:ext cx="10515600" cy="640080"/>
          </a:xfrm>
          <a:prstGeom prst="rect">
            <a:avLst/>
          </a:prstGeom>
          <a:noFill/>
        </p:spPr>
        <p:txBody>
          <a:bodyPr wrap="square" lIns="0" tIns="0" rIns="0" bIns="0" anchor="t">
            <a:spAutoFit/>
          </a:bodyPr>
          <a:lstStyle/>
          <a:p>
            <a:r>
              <a:rPr sz="2400" b="1" i="0">
                <a:solidFill>
                  <a:srgbClr val="8A6D3B"/>
                </a:solidFill>
                <a:latin typeface="Red Hat Display"/>
                <a:cs typeface="Red Hat Display"/>
              </a:rPr>
              <a:t>A)  </a:t>
            </a:r>
            <a:r>
              <a:rPr sz="2400" b="1" i="0">
                <a:solidFill>
                  <a:srgbClr val="222222"/>
                </a:solidFill>
                <a:latin typeface="Red Hat Display"/>
                <a:cs typeface="Red Hat Display"/>
              </a:rPr>
              <a:t>Nabídka ve zkratce</a:t>
            </a:r>
          </a:p>
        </p:txBody>
      </p:sp>
      <p:sp>
        <p:nvSpPr>
          <p:cNvPr id="7" name="TextBox 6"/>
          <p:cNvSpPr txBox="1"/>
          <p:nvPr/>
        </p:nvSpPr>
        <p:spPr>
          <a:xfrm>
            <a:off x="822960" y="1645920"/>
            <a:ext cx="10515600" cy="822960"/>
          </a:xfrm>
          <a:prstGeom prst="rect">
            <a:avLst/>
          </a:prstGeom>
          <a:noFill/>
        </p:spPr>
        <p:txBody>
          <a:bodyPr wrap="square" lIns="0" tIns="0" rIns="0" bIns="0" anchor="t">
            <a:spAutoFit/>
          </a:bodyPr>
          <a:lstStyle/>
          <a:p>
            <a:pPr>
              <a:lnSpc>
                <a:spcPct val="112000"/>
              </a:lnSpc>
              <a:spcBef>
                <a:spcPts val="0"/>
              </a:spcBef>
              <a:spcAft>
                <a:spcPts val="400"/>
              </a:spcAft>
            </a:pPr>
            <a:r>
              <a:rPr sz="1400" b="0" i="0">
                <a:solidFill>
                  <a:srgbClr val="222222"/>
                </a:solidFill>
                <a:latin typeface="Red Hat Display"/>
                <a:cs typeface="Red Hat Display"/>
              </a:rPr>
              <a:t>Žádáme jednorázovou investiční půjčku. Kamarádská, ale férová dohoda: ty nám pomůžeš odrazit se ode dna operativy, my ti vrátíme jistinu i zhodnocení.</a:t>
            </a:r>
          </a:p>
        </p:txBody>
      </p:sp>
      <p:sp>
        <p:nvSpPr>
          <p:cNvPr id="8" name="Rectangle 7"/>
          <p:cNvSpPr/>
          <p:nvPr/>
        </p:nvSpPr>
        <p:spPr>
          <a:xfrm>
            <a:off x="822960" y="2697480"/>
            <a:ext cx="3429000" cy="1691640"/>
          </a:xfrm>
          <a:prstGeom prst="rect">
            <a:avLst/>
          </a:prstGeom>
          <a:solidFill>
            <a:srgbClr val="EFE6D2"/>
          </a:solidFill>
          <a:ln w="9525">
            <a:solidFill>
              <a:srgbClr val="8A6D3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1005840" y="2862072"/>
            <a:ext cx="3063240" cy="1417320"/>
          </a:xfrm>
          <a:prstGeom prst="rect">
            <a:avLst/>
          </a:prstGeom>
          <a:noFill/>
        </p:spPr>
        <p:txBody>
          <a:bodyPr wrap="square" lIns="0" tIns="0" rIns="0" bIns="0" anchor="ctr">
            <a:spAutoFit/>
          </a:bodyPr>
          <a:lstStyle/>
          <a:p>
            <a:pPr>
              <a:lnSpc>
                <a:spcPct val="106000"/>
              </a:lnSpc>
              <a:spcBef>
                <a:spcPts val="0"/>
              </a:spcBef>
              <a:spcAft>
                <a:spcPts val="400"/>
              </a:spcAft>
            </a:pPr>
            <a:r>
              <a:rPr sz="1200" b="1" i="0">
                <a:solidFill>
                  <a:srgbClr val="8A6D3B"/>
                </a:solidFill>
                <a:latin typeface="Red Hat Display"/>
                <a:cs typeface="Red Hat Display"/>
              </a:rPr>
              <a:t>Výše investice</a:t>
            </a:r>
          </a:p>
          <a:p>
            <a:pPr>
              <a:lnSpc>
                <a:spcPct val="100000"/>
              </a:lnSpc>
              <a:spcBef>
                <a:spcPts val="0"/>
              </a:spcBef>
              <a:spcAft>
                <a:spcPts val="200"/>
              </a:spcAft>
            </a:pPr>
            <a:r>
              <a:rPr sz="3000" b="1" i="0">
                <a:solidFill>
                  <a:srgbClr val="222222"/>
                </a:solidFill>
                <a:latin typeface="Red Hat Display"/>
                <a:cs typeface="Red Hat Display"/>
              </a:rPr>
              <a:t>1 000 000</a:t>
            </a:r>
          </a:p>
          <a:p>
            <a:pPr>
              <a:lnSpc>
                <a:spcPct val="106000"/>
              </a:lnSpc>
              <a:spcBef>
                <a:spcPts val="0"/>
              </a:spcBef>
              <a:spcAft>
                <a:spcPts val="0"/>
              </a:spcAft>
            </a:pPr>
            <a:r>
              <a:rPr sz="1200" b="0" i="0">
                <a:solidFill>
                  <a:srgbClr val="666666"/>
                </a:solidFill>
                <a:latin typeface="Red Hat Display"/>
                <a:cs typeface="Red Hat Display"/>
              </a:rPr>
              <a:t>Kč</a:t>
            </a:r>
          </a:p>
        </p:txBody>
      </p:sp>
      <p:sp>
        <p:nvSpPr>
          <p:cNvPr id="10" name="Rectangle 9"/>
          <p:cNvSpPr/>
          <p:nvPr/>
        </p:nvSpPr>
        <p:spPr>
          <a:xfrm>
            <a:off x="4379976" y="2697480"/>
            <a:ext cx="3429000" cy="1691640"/>
          </a:xfrm>
          <a:prstGeom prst="rect">
            <a:avLst/>
          </a:prstGeom>
          <a:solidFill>
            <a:srgbClr val="F7F2E6"/>
          </a:solidFill>
          <a:ln w="9525">
            <a:solidFill>
              <a:srgbClr val="B89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4562856" y="2862072"/>
            <a:ext cx="3063240" cy="1417320"/>
          </a:xfrm>
          <a:prstGeom prst="rect">
            <a:avLst/>
          </a:prstGeom>
          <a:noFill/>
        </p:spPr>
        <p:txBody>
          <a:bodyPr wrap="square" lIns="0" tIns="0" rIns="0" bIns="0" anchor="ctr">
            <a:spAutoFit/>
          </a:bodyPr>
          <a:lstStyle/>
          <a:p>
            <a:pPr>
              <a:lnSpc>
                <a:spcPct val="106000"/>
              </a:lnSpc>
              <a:spcBef>
                <a:spcPts val="0"/>
              </a:spcBef>
              <a:spcAft>
                <a:spcPts val="400"/>
              </a:spcAft>
            </a:pPr>
            <a:r>
              <a:rPr sz="1200" b="1" i="0">
                <a:solidFill>
                  <a:srgbClr val="8A6D3B"/>
                </a:solidFill>
                <a:latin typeface="Red Hat Display"/>
                <a:cs typeface="Red Hat Display"/>
              </a:rPr>
              <a:t>Úrok</a:t>
            </a:r>
          </a:p>
          <a:p>
            <a:pPr>
              <a:lnSpc>
                <a:spcPct val="100000"/>
              </a:lnSpc>
              <a:spcBef>
                <a:spcPts val="0"/>
              </a:spcBef>
              <a:spcAft>
                <a:spcPts val="200"/>
              </a:spcAft>
            </a:pPr>
            <a:r>
              <a:rPr sz="3000" b="1" i="0">
                <a:solidFill>
                  <a:srgbClr val="222222"/>
                </a:solidFill>
                <a:latin typeface="Red Hat Display"/>
                <a:cs typeface="Red Hat Display"/>
              </a:rPr>
              <a:t>3 %</a:t>
            </a:r>
          </a:p>
          <a:p>
            <a:pPr>
              <a:lnSpc>
                <a:spcPct val="106000"/>
              </a:lnSpc>
              <a:spcBef>
                <a:spcPts val="0"/>
              </a:spcBef>
              <a:spcAft>
                <a:spcPts val="0"/>
              </a:spcAft>
            </a:pPr>
            <a:r>
              <a:rPr sz="1200" b="0" i="0">
                <a:solidFill>
                  <a:srgbClr val="666666"/>
                </a:solidFill>
                <a:latin typeface="Red Hat Display"/>
                <a:cs typeface="Red Hat Display"/>
              </a:rPr>
              <a:t>p.a.</a:t>
            </a:r>
          </a:p>
        </p:txBody>
      </p:sp>
      <p:sp>
        <p:nvSpPr>
          <p:cNvPr id="12" name="Rectangle 11"/>
          <p:cNvSpPr/>
          <p:nvPr/>
        </p:nvSpPr>
        <p:spPr>
          <a:xfrm>
            <a:off x="7936992" y="2697480"/>
            <a:ext cx="3429000" cy="1691640"/>
          </a:xfrm>
          <a:prstGeom prst="rect">
            <a:avLst/>
          </a:prstGeom>
          <a:solidFill>
            <a:srgbClr val="F7F2E6"/>
          </a:solidFill>
          <a:ln w="9525">
            <a:solidFill>
              <a:srgbClr val="B89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8119872" y="2862072"/>
            <a:ext cx="3063240" cy="1417320"/>
          </a:xfrm>
          <a:prstGeom prst="rect">
            <a:avLst/>
          </a:prstGeom>
          <a:noFill/>
        </p:spPr>
        <p:txBody>
          <a:bodyPr wrap="square" lIns="0" tIns="0" rIns="0" bIns="0" anchor="ctr">
            <a:spAutoFit/>
          </a:bodyPr>
          <a:lstStyle/>
          <a:p>
            <a:pPr>
              <a:lnSpc>
                <a:spcPct val="106000"/>
              </a:lnSpc>
              <a:spcBef>
                <a:spcPts val="0"/>
              </a:spcBef>
              <a:spcAft>
                <a:spcPts val="400"/>
              </a:spcAft>
            </a:pPr>
            <a:r>
              <a:rPr sz="1200" b="1" i="0">
                <a:solidFill>
                  <a:srgbClr val="8A6D3B"/>
                </a:solidFill>
                <a:latin typeface="Red Hat Display"/>
                <a:cs typeface="Red Hat Display"/>
              </a:rPr>
              <a:t>Splatnost</a:t>
            </a:r>
          </a:p>
          <a:p>
            <a:pPr>
              <a:lnSpc>
                <a:spcPct val="100000"/>
              </a:lnSpc>
              <a:spcBef>
                <a:spcPts val="0"/>
              </a:spcBef>
              <a:spcAft>
                <a:spcPts val="200"/>
              </a:spcAft>
            </a:pPr>
            <a:r>
              <a:rPr sz="3000" b="1" i="0">
                <a:solidFill>
                  <a:srgbClr val="222222"/>
                </a:solidFill>
                <a:latin typeface="Red Hat Display"/>
                <a:cs typeface="Red Hat Display"/>
              </a:rPr>
              <a:t>3 roky</a:t>
            </a:r>
          </a:p>
          <a:p>
            <a:pPr>
              <a:lnSpc>
                <a:spcPct val="106000"/>
              </a:lnSpc>
              <a:spcBef>
                <a:spcPts val="0"/>
              </a:spcBef>
              <a:spcAft>
                <a:spcPts val="0"/>
              </a:spcAft>
            </a:pPr>
            <a:r>
              <a:rPr sz="1200" b="0" i="0">
                <a:solidFill>
                  <a:srgbClr val="666666"/>
                </a:solidFill>
                <a:latin typeface="Red Hat Display"/>
                <a:cs typeface="Red Hat Display"/>
              </a:rPr>
              <a:t>do srpna 2029</a:t>
            </a:r>
          </a:p>
        </p:txBody>
      </p:sp>
      <p:sp>
        <p:nvSpPr>
          <p:cNvPr id="14" name="Rectangle 13"/>
          <p:cNvSpPr/>
          <p:nvPr/>
        </p:nvSpPr>
        <p:spPr>
          <a:xfrm>
            <a:off x="822960" y="4663440"/>
            <a:ext cx="10543032" cy="1325880"/>
          </a:xfrm>
          <a:prstGeom prst="rect">
            <a:avLst/>
          </a:prstGeom>
          <a:solidFill>
            <a:srgbClr val="EFE6D2"/>
          </a:solidFill>
          <a:ln w="9525">
            <a:solidFill>
              <a:srgbClr val="8A6D3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1188720" y="4754880"/>
            <a:ext cx="9784080" cy="1143000"/>
          </a:xfrm>
          <a:prstGeom prst="rect">
            <a:avLst/>
          </a:prstGeom>
          <a:noFill/>
        </p:spPr>
        <p:txBody>
          <a:bodyPr wrap="square" lIns="0" tIns="0" rIns="0" bIns="0" anchor="ctr">
            <a:spAutoFit/>
          </a:bodyPr>
          <a:lstStyle/>
          <a:p>
            <a:r>
              <a:rPr sz="1500" b="1" i="0">
                <a:solidFill>
                  <a:srgbClr val="8A6D3B"/>
                </a:solidFill>
                <a:latin typeface="Red Hat Display"/>
                <a:cs typeface="Red Hat Display"/>
              </a:rPr>
              <a:t>Podstata:  </a:t>
            </a:r>
            <a:r>
              <a:rPr sz="1500" b="0" i="0">
                <a:solidFill>
                  <a:srgbClr val="222222"/>
                </a:solidFill>
                <a:latin typeface="Red Hat Display"/>
                <a:cs typeface="Red Hat Display"/>
              </a:rPr>
              <a:t>Nekupuješ si podíl v riziku začínajícího startupu. Půjčuješ provozní kapitál firmě, která už dnes generuje roční obrat kolem 3,5 milionu Kč a má ověřenou ziskovost. Investice jen zrychluje něco, co už běží.</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p:cNvSpPr/>
          <p:nvPr/>
        </p:nvSpPr>
        <p:spPr>
          <a:xfrm>
            <a:off x="822960" y="566928"/>
            <a:ext cx="10543032" cy="12700"/>
          </a:xfrm>
          <a:prstGeom prst="rect">
            <a:avLst/>
          </a:prstGeom>
          <a:solidFill>
            <a:srgbClr val="8A6D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822960" y="219456"/>
            <a:ext cx="7315200" cy="310896"/>
          </a:xfrm>
          <a:prstGeom prst="rect">
            <a:avLst/>
          </a:prstGeom>
          <a:noFill/>
        </p:spPr>
        <p:txBody>
          <a:bodyPr wrap="square" lIns="0" tIns="0" rIns="0" bIns="0" anchor="t">
            <a:spAutoFit/>
          </a:bodyPr>
          <a:lstStyle/>
          <a:p>
            <a:r>
              <a:rPr sz="950" b="1" i="0">
                <a:solidFill>
                  <a:srgbClr val="666666"/>
                </a:solidFill>
                <a:latin typeface="Red Hat Display"/>
                <a:cs typeface="Red Hat Display"/>
              </a:rPr>
              <a:t>ELLER studio  ·  investiční nabídka 2026</a:t>
            </a:r>
          </a:p>
        </p:txBody>
      </p:sp>
      <p:pic>
        <p:nvPicPr>
          <p:cNvPr id="4" name="Picture 3" descr="image.png"/>
          <p:cNvPicPr>
            <a:picLocks noChangeAspect="1"/>
          </p:cNvPicPr>
          <p:nvPr/>
        </p:nvPicPr>
        <p:blipFill>
          <a:blip r:embed="rId2"/>
          <a:stretch>
            <a:fillRect/>
          </a:stretch>
        </p:blipFill>
        <p:spPr>
          <a:xfrm>
            <a:off x="10195560" y="182880"/>
            <a:ext cx="813173" cy="329184"/>
          </a:xfrm>
          <a:prstGeom prst="rect">
            <a:avLst/>
          </a:prstGeom>
        </p:spPr>
      </p:pic>
      <p:sp>
        <p:nvSpPr>
          <p:cNvPr id="5" name="TextBox 4"/>
          <p:cNvSpPr txBox="1"/>
          <p:nvPr/>
        </p:nvSpPr>
        <p:spPr>
          <a:xfrm>
            <a:off x="10515600" y="6355080"/>
            <a:ext cx="914400" cy="274320"/>
          </a:xfrm>
          <a:prstGeom prst="rect">
            <a:avLst/>
          </a:prstGeom>
          <a:noFill/>
        </p:spPr>
        <p:txBody>
          <a:bodyPr wrap="square" lIns="0" tIns="0" rIns="0" bIns="0" anchor="t">
            <a:spAutoFit/>
          </a:bodyPr>
          <a:lstStyle/>
          <a:p>
            <a:pPr algn="r"/>
            <a:r>
              <a:rPr sz="900" b="0" i="0">
                <a:solidFill>
                  <a:srgbClr val="666666"/>
                </a:solidFill>
                <a:latin typeface="Red Hat Display"/>
                <a:cs typeface="Red Hat Display"/>
              </a:rPr>
              <a:t>3 / 12</a:t>
            </a:r>
          </a:p>
        </p:txBody>
      </p:sp>
      <p:sp>
        <p:nvSpPr>
          <p:cNvPr id="6" name="TextBox 5"/>
          <p:cNvSpPr txBox="1"/>
          <p:nvPr/>
        </p:nvSpPr>
        <p:spPr>
          <a:xfrm>
            <a:off x="822960" y="868680"/>
            <a:ext cx="10515600" cy="640080"/>
          </a:xfrm>
          <a:prstGeom prst="rect">
            <a:avLst/>
          </a:prstGeom>
          <a:noFill/>
        </p:spPr>
        <p:txBody>
          <a:bodyPr wrap="square" lIns="0" tIns="0" rIns="0" bIns="0" anchor="t">
            <a:spAutoFit/>
          </a:bodyPr>
          <a:lstStyle/>
          <a:p>
            <a:r>
              <a:rPr sz="2400" b="1" i="0">
                <a:solidFill>
                  <a:srgbClr val="8A6D3B"/>
                </a:solidFill>
                <a:latin typeface="Red Hat Display"/>
                <a:cs typeface="Red Hat Display"/>
              </a:rPr>
              <a:t>B)  </a:t>
            </a:r>
            <a:r>
              <a:rPr sz="2400" b="1" i="0">
                <a:solidFill>
                  <a:srgbClr val="222222"/>
                </a:solidFill>
                <a:latin typeface="Red Hat Display"/>
                <a:cs typeface="Red Hat Display"/>
              </a:rPr>
              <a:t>Do čeho vlastně investuješ: do lidí</a:t>
            </a:r>
          </a:p>
        </p:txBody>
      </p:sp>
      <p:sp>
        <p:nvSpPr>
          <p:cNvPr id="7" name="TextBox 6"/>
          <p:cNvSpPr txBox="1"/>
          <p:nvPr/>
        </p:nvSpPr>
        <p:spPr>
          <a:xfrm>
            <a:off x="822960" y="1645920"/>
            <a:ext cx="10515600" cy="1371600"/>
          </a:xfrm>
          <a:prstGeom prst="rect">
            <a:avLst/>
          </a:prstGeom>
          <a:noFill/>
        </p:spPr>
        <p:txBody>
          <a:bodyPr wrap="square" lIns="0" tIns="0" rIns="0" bIns="0" anchor="t">
            <a:spAutoFit/>
          </a:bodyPr>
          <a:lstStyle/>
          <a:p>
            <a:pPr>
              <a:lnSpc>
                <a:spcPct val="115000"/>
              </a:lnSpc>
              <a:spcBef>
                <a:spcPts val="0"/>
              </a:spcBef>
              <a:spcAft>
                <a:spcPts val="400"/>
              </a:spcAft>
            </a:pPr>
            <a:r>
              <a:rPr sz="1500" b="0" i="0">
                <a:solidFill>
                  <a:srgbClr val="222222"/>
                </a:solidFill>
                <a:latin typeface="Red Hat Display"/>
                <a:cs typeface="Red Hat Display"/>
              </a:rPr>
              <a:t>ELLER studio vzniklo synergií několika samostatných profesionálů. Každý si za život vybudoval vlastní projekty a každý se v pohodě uživí i na volné noze. Neinvestuješ do lidí, kteří nemají kam jít, ale do lidí, kteří se vědomě rozhodli spojit síly.</a:t>
            </a:r>
          </a:p>
        </p:txBody>
      </p:sp>
      <p:sp>
        <p:nvSpPr>
          <p:cNvPr id="8" name="Rectangle 7"/>
          <p:cNvSpPr/>
          <p:nvPr/>
        </p:nvSpPr>
        <p:spPr>
          <a:xfrm>
            <a:off x="822960" y="3108960"/>
            <a:ext cx="10543032" cy="868680"/>
          </a:xfrm>
          <a:prstGeom prst="rect">
            <a:avLst/>
          </a:prstGeom>
          <a:solidFill>
            <a:srgbClr val="EFE6D2"/>
          </a:solidFill>
          <a:ln w="9525">
            <a:solidFill>
              <a:srgbClr val="8A6D3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1188720" y="3154680"/>
            <a:ext cx="9784080" cy="777240"/>
          </a:xfrm>
          <a:prstGeom prst="rect">
            <a:avLst/>
          </a:prstGeom>
          <a:noFill/>
        </p:spPr>
        <p:txBody>
          <a:bodyPr wrap="square" lIns="0" tIns="0" rIns="0" bIns="0" anchor="ctr">
            <a:spAutoFit/>
          </a:bodyPr>
          <a:lstStyle/>
          <a:p>
            <a:pPr>
              <a:lnSpc>
                <a:spcPct val="110000"/>
              </a:lnSpc>
              <a:spcBef>
                <a:spcPts val="0"/>
              </a:spcBef>
              <a:spcAft>
                <a:spcPts val="400"/>
              </a:spcAft>
            </a:pPr>
            <a:r>
              <a:rPr sz="1450" b="1" i="0">
                <a:solidFill>
                  <a:srgbClr val="222222"/>
                </a:solidFill>
                <a:latin typeface="Red Hat Display"/>
                <a:cs typeface="Red Hat Display"/>
              </a:rPr>
              <a:t>Umíme obojí zároveň: zakázky rychle získávat i schopně řídit a dotahovat do konce. Většina agentur zvládá jen jedno z toho.</a:t>
            </a:r>
          </a:p>
        </p:txBody>
      </p:sp>
      <p:sp>
        <p:nvSpPr>
          <p:cNvPr id="10" name="TextBox 9"/>
          <p:cNvSpPr txBox="1"/>
          <p:nvPr/>
        </p:nvSpPr>
        <p:spPr>
          <a:xfrm>
            <a:off x="822960" y="4251960"/>
            <a:ext cx="10515600" cy="1828800"/>
          </a:xfrm>
          <a:prstGeom prst="rect">
            <a:avLst/>
          </a:prstGeom>
          <a:noFill/>
        </p:spPr>
        <p:txBody>
          <a:bodyPr wrap="square" lIns="0" tIns="0" rIns="0" bIns="0" anchor="t">
            <a:spAutoFit/>
          </a:bodyPr>
          <a:lstStyle/>
          <a:p>
            <a:pPr>
              <a:lnSpc>
                <a:spcPct val="106000"/>
              </a:lnSpc>
              <a:spcBef>
                <a:spcPts val="0"/>
              </a:spcBef>
              <a:spcAft>
                <a:spcPts val="600"/>
              </a:spcAft>
            </a:pPr>
            <a:r>
              <a:rPr sz="1300" b="0" i="0">
                <a:solidFill>
                  <a:srgbClr val="8A6D3B"/>
                </a:solidFill>
                <a:latin typeface="Red Hat Display"/>
                <a:cs typeface="Red Hat Display"/>
              </a:rPr>
              <a:t>–  </a:t>
            </a:r>
            <a:r>
              <a:rPr sz="1300" b="0" i="0">
                <a:solidFill>
                  <a:srgbClr val="222222"/>
                </a:solidFill>
                <a:latin typeface="Red Hat Display"/>
                <a:cs typeface="Red Hat Display"/>
              </a:rPr>
              <a:t>Tomáš Eller: majitel, hlavní kreativec a stratég, řídí vizi a kreativní směr.</a:t>
            </a:r>
          </a:p>
          <a:p>
            <a:pPr>
              <a:lnSpc>
                <a:spcPct val="106000"/>
              </a:lnSpc>
              <a:spcBef>
                <a:spcPts val="0"/>
              </a:spcBef>
              <a:spcAft>
                <a:spcPts val="600"/>
              </a:spcAft>
            </a:pPr>
            <a:r>
              <a:rPr sz="1300" b="0" i="0">
                <a:solidFill>
                  <a:srgbClr val="8A6D3B"/>
                </a:solidFill>
                <a:latin typeface="Red Hat Display"/>
                <a:cs typeface="Red Hat Display"/>
              </a:rPr>
              <a:t>–  </a:t>
            </a:r>
            <a:r>
              <a:rPr sz="1300" b="0" i="0">
                <a:solidFill>
                  <a:srgbClr val="222222"/>
                </a:solidFill>
                <a:latin typeface="Red Hat Display"/>
                <a:cs typeface="Red Hat Display"/>
              </a:rPr>
              <a:t>Filip Novák: stratég a konzultant s 22 lety praxe, strategie pro VIP klienty.</a:t>
            </a:r>
          </a:p>
          <a:p>
            <a:pPr>
              <a:lnSpc>
                <a:spcPct val="106000"/>
              </a:lnSpc>
              <a:spcBef>
                <a:spcPts val="0"/>
              </a:spcBef>
              <a:spcAft>
                <a:spcPts val="600"/>
              </a:spcAft>
            </a:pPr>
            <a:r>
              <a:rPr sz="1300" b="0" i="0">
                <a:solidFill>
                  <a:srgbClr val="8A6D3B"/>
                </a:solidFill>
                <a:latin typeface="Red Hat Display"/>
                <a:cs typeface="Red Hat Display"/>
              </a:rPr>
              <a:t>–  </a:t>
            </a:r>
            <a:r>
              <a:rPr sz="1300" b="0" i="0">
                <a:solidFill>
                  <a:srgbClr val="222222"/>
                </a:solidFill>
                <a:latin typeface="Red Hat Display"/>
                <a:cs typeface="Red Hat Display"/>
              </a:rPr>
              <a:t>Michal: projektový manažer, drží chod projektů, termíny a klientskou komunikaci.</a:t>
            </a:r>
          </a:p>
          <a:p>
            <a:pPr>
              <a:lnSpc>
                <a:spcPct val="106000"/>
              </a:lnSpc>
              <a:spcBef>
                <a:spcPts val="0"/>
              </a:spcBef>
              <a:spcAft>
                <a:spcPts val="600"/>
              </a:spcAft>
            </a:pPr>
            <a:r>
              <a:rPr sz="1300" b="0" i="0">
                <a:solidFill>
                  <a:srgbClr val="8A6D3B"/>
                </a:solidFill>
                <a:latin typeface="Red Hat Display"/>
                <a:cs typeface="Red Hat Display"/>
              </a:rPr>
              <a:t>–  </a:t>
            </a:r>
            <a:r>
              <a:rPr sz="1300" b="0" i="0">
                <a:solidFill>
                  <a:srgbClr val="222222"/>
                </a:solidFill>
                <a:latin typeface="Red Hat Display"/>
                <a:cs typeface="Red Hat Display"/>
              </a:rPr>
              <a:t>Martina: kreativní dohled a copywriting, hlídá kvalitu výstupů.</a:t>
            </a:r>
          </a:p>
          <a:p>
            <a:pPr>
              <a:lnSpc>
                <a:spcPct val="106000"/>
              </a:lnSpc>
              <a:spcBef>
                <a:spcPts val="0"/>
              </a:spcBef>
              <a:spcAft>
                <a:spcPts val="0"/>
              </a:spcAft>
            </a:pPr>
            <a:r>
              <a:rPr sz="1300" b="0" i="0">
                <a:solidFill>
                  <a:srgbClr val="8A6D3B"/>
                </a:solidFill>
                <a:latin typeface="Red Hat Display"/>
                <a:cs typeface="Red Hat Display"/>
              </a:rPr>
              <a:t>–  </a:t>
            </a:r>
            <a:r>
              <a:rPr sz="1300" b="0" i="0">
                <a:solidFill>
                  <a:srgbClr val="666666"/>
                </a:solidFill>
                <a:latin typeface="Red Hat Display"/>
                <a:cs typeface="Red Hat Display"/>
              </a:rPr>
              <a:t>Produkční zázemí: programátorka, grafik a specialista na výkon + síť externistů.</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p:cNvSpPr/>
          <p:nvPr/>
        </p:nvSpPr>
        <p:spPr>
          <a:xfrm>
            <a:off x="822960" y="566928"/>
            <a:ext cx="10543032" cy="12700"/>
          </a:xfrm>
          <a:prstGeom prst="rect">
            <a:avLst/>
          </a:prstGeom>
          <a:solidFill>
            <a:srgbClr val="8A6D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822960" y="219456"/>
            <a:ext cx="7315200" cy="310896"/>
          </a:xfrm>
          <a:prstGeom prst="rect">
            <a:avLst/>
          </a:prstGeom>
          <a:noFill/>
        </p:spPr>
        <p:txBody>
          <a:bodyPr wrap="square" lIns="0" tIns="0" rIns="0" bIns="0" anchor="t">
            <a:spAutoFit/>
          </a:bodyPr>
          <a:lstStyle/>
          <a:p>
            <a:r>
              <a:rPr sz="950" b="1" i="0">
                <a:solidFill>
                  <a:srgbClr val="666666"/>
                </a:solidFill>
                <a:latin typeface="Red Hat Display"/>
                <a:cs typeface="Red Hat Display"/>
              </a:rPr>
              <a:t>ELLER studio  ·  investiční nabídka 2026</a:t>
            </a:r>
          </a:p>
        </p:txBody>
      </p:sp>
      <p:pic>
        <p:nvPicPr>
          <p:cNvPr id="4" name="Picture 3" descr="image.png"/>
          <p:cNvPicPr>
            <a:picLocks noChangeAspect="1"/>
          </p:cNvPicPr>
          <p:nvPr/>
        </p:nvPicPr>
        <p:blipFill>
          <a:blip r:embed="rId2"/>
          <a:stretch>
            <a:fillRect/>
          </a:stretch>
        </p:blipFill>
        <p:spPr>
          <a:xfrm>
            <a:off x="10195560" y="182880"/>
            <a:ext cx="813173" cy="329184"/>
          </a:xfrm>
          <a:prstGeom prst="rect">
            <a:avLst/>
          </a:prstGeom>
        </p:spPr>
      </p:pic>
      <p:sp>
        <p:nvSpPr>
          <p:cNvPr id="5" name="TextBox 4"/>
          <p:cNvSpPr txBox="1"/>
          <p:nvPr/>
        </p:nvSpPr>
        <p:spPr>
          <a:xfrm>
            <a:off x="10515600" y="6355080"/>
            <a:ext cx="914400" cy="274320"/>
          </a:xfrm>
          <a:prstGeom prst="rect">
            <a:avLst/>
          </a:prstGeom>
          <a:noFill/>
        </p:spPr>
        <p:txBody>
          <a:bodyPr wrap="square" lIns="0" tIns="0" rIns="0" bIns="0" anchor="t">
            <a:spAutoFit/>
          </a:bodyPr>
          <a:lstStyle/>
          <a:p>
            <a:pPr algn="r"/>
            <a:r>
              <a:rPr sz="900" b="0" i="0">
                <a:solidFill>
                  <a:srgbClr val="666666"/>
                </a:solidFill>
                <a:latin typeface="Red Hat Display"/>
                <a:cs typeface="Red Hat Display"/>
              </a:rPr>
              <a:t>4 / 12</a:t>
            </a:r>
          </a:p>
        </p:txBody>
      </p:sp>
      <p:sp>
        <p:nvSpPr>
          <p:cNvPr id="6" name="TextBox 5"/>
          <p:cNvSpPr txBox="1"/>
          <p:nvPr/>
        </p:nvSpPr>
        <p:spPr>
          <a:xfrm>
            <a:off x="822960" y="868680"/>
            <a:ext cx="10515600" cy="640080"/>
          </a:xfrm>
          <a:prstGeom prst="rect">
            <a:avLst/>
          </a:prstGeom>
          <a:noFill/>
        </p:spPr>
        <p:txBody>
          <a:bodyPr wrap="square" lIns="0" tIns="0" rIns="0" bIns="0" anchor="t">
            <a:spAutoFit/>
          </a:bodyPr>
          <a:lstStyle/>
          <a:p>
            <a:r>
              <a:rPr sz="2400" b="1" i="0">
                <a:solidFill>
                  <a:srgbClr val="8A6D3B"/>
                </a:solidFill>
                <a:latin typeface="Red Hat Display"/>
                <a:cs typeface="Red Hat Display"/>
              </a:rPr>
              <a:t>C)  </a:t>
            </a:r>
            <a:r>
              <a:rPr sz="2400" b="1" i="0">
                <a:solidFill>
                  <a:srgbClr val="222222"/>
                </a:solidFill>
                <a:latin typeface="Red Hat Display"/>
                <a:cs typeface="Red Hat Display"/>
              </a:rPr>
              <a:t>Kde jsme dnes: ověřený model</a:t>
            </a:r>
          </a:p>
        </p:txBody>
      </p:sp>
      <p:sp>
        <p:nvSpPr>
          <p:cNvPr id="7" name="TextBox 6"/>
          <p:cNvSpPr txBox="1"/>
          <p:nvPr/>
        </p:nvSpPr>
        <p:spPr>
          <a:xfrm>
            <a:off x="822960" y="1645920"/>
            <a:ext cx="10515600" cy="777240"/>
          </a:xfrm>
          <a:prstGeom prst="rect">
            <a:avLst/>
          </a:prstGeom>
          <a:noFill/>
        </p:spPr>
        <p:txBody>
          <a:bodyPr wrap="square" lIns="0" tIns="0" rIns="0" bIns="0" anchor="t">
            <a:spAutoFit/>
          </a:bodyPr>
          <a:lstStyle/>
          <a:p>
            <a:pPr>
              <a:lnSpc>
                <a:spcPct val="112000"/>
              </a:lnSpc>
              <a:spcBef>
                <a:spcPts val="0"/>
              </a:spcBef>
              <a:spcAft>
                <a:spcPts val="400"/>
              </a:spcAft>
            </a:pPr>
            <a:r>
              <a:rPr sz="1400" b="0" i="0">
                <a:solidFill>
                  <a:srgbClr val="222222"/>
                </a:solidFill>
                <a:latin typeface="Red Hat Display"/>
                <a:cs typeface="Red Hat Display"/>
              </a:rPr>
              <a:t>Dva roky jsme věnovali internímu rozvoji: nová strategie, rebranding, usazené procesy. Nestojíme na začátku, ale na pevných základech a jasně změřené ekonomice.</a:t>
            </a:r>
          </a:p>
        </p:txBody>
      </p:sp>
      <p:sp>
        <p:nvSpPr>
          <p:cNvPr id="8" name="Rectangle 7"/>
          <p:cNvSpPr/>
          <p:nvPr/>
        </p:nvSpPr>
        <p:spPr>
          <a:xfrm>
            <a:off x="822960" y="2743200"/>
            <a:ext cx="3429000" cy="1691640"/>
          </a:xfrm>
          <a:prstGeom prst="rect">
            <a:avLst/>
          </a:prstGeom>
          <a:solidFill>
            <a:srgbClr val="F7F2E6"/>
          </a:solidFill>
          <a:ln w="9525">
            <a:solidFill>
              <a:srgbClr val="B89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1005840" y="2907792"/>
            <a:ext cx="3063240" cy="1417320"/>
          </a:xfrm>
          <a:prstGeom prst="rect">
            <a:avLst/>
          </a:prstGeom>
          <a:noFill/>
        </p:spPr>
        <p:txBody>
          <a:bodyPr wrap="square" lIns="0" tIns="0" rIns="0" bIns="0" anchor="ctr">
            <a:spAutoFit/>
          </a:bodyPr>
          <a:lstStyle/>
          <a:p>
            <a:pPr>
              <a:lnSpc>
                <a:spcPct val="106000"/>
              </a:lnSpc>
              <a:spcBef>
                <a:spcPts val="0"/>
              </a:spcBef>
              <a:spcAft>
                <a:spcPts val="400"/>
              </a:spcAft>
            </a:pPr>
            <a:r>
              <a:rPr sz="1200" b="1" i="0">
                <a:solidFill>
                  <a:srgbClr val="8A6D3B"/>
                </a:solidFill>
                <a:latin typeface="Red Hat Display"/>
                <a:cs typeface="Red Hat Display"/>
              </a:rPr>
              <a:t>Roční obrat</a:t>
            </a:r>
          </a:p>
          <a:p>
            <a:pPr>
              <a:lnSpc>
                <a:spcPct val="100000"/>
              </a:lnSpc>
              <a:spcBef>
                <a:spcPts val="0"/>
              </a:spcBef>
              <a:spcAft>
                <a:spcPts val="200"/>
              </a:spcAft>
            </a:pPr>
            <a:r>
              <a:rPr sz="2800" b="1" i="0">
                <a:solidFill>
                  <a:srgbClr val="222222"/>
                </a:solidFill>
                <a:latin typeface="Red Hat Display"/>
                <a:cs typeface="Red Hat Display"/>
              </a:rPr>
              <a:t>3,5 mil.</a:t>
            </a:r>
          </a:p>
          <a:p>
            <a:pPr>
              <a:lnSpc>
                <a:spcPct val="106000"/>
              </a:lnSpc>
              <a:spcBef>
                <a:spcPts val="0"/>
              </a:spcBef>
              <a:spcAft>
                <a:spcPts val="0"/>
              </a:spcAft>
            </a:pPr>
            <a:r>
              <a:rPr sz="1200" b="0" i="0">
                <a:solidFill>
                  <a:srgbClr val="666666"/>
                </a:solidFill>
                <a:latin typeface="Red Hat Display"/>
                <a:cs typeface="Red Hat Display"/>
              </a:rPr>
              <a:t>Kč, stabilní</a:t>
            </a:r>
          </a:p>
        </p:txBody>
      </p:sp>
      <p:sp>
        <p:nvSpPr>
          <p:cNvPr id="10" name="Rectangle 9"/>
          <p:cNvSpPr/>
          <p:nvPr/>
        </p:nvSpPr>
        <p:spPr>
          <a:xfrm>
            <a:off x="4379976" y="2743200"/>
            <a:ext cx="3429000" cy="1691640"/>
          </a:xfrm>
          <a:prstGeom prst="rect">
            <a:avLst/>
          </a:prstGeom>
          <a:solidFill>
            <a:srgbClr val="F7F2E6"/>
          </a:solidFill>
          <a:ln w="9525">
            <a:solidFill>
              <a:srgbClr val="B89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4562856" y="2907792"/>
            <a:ext cx="3063240" cy="1417320"/>
          </a:xfrm>
          <a:prstGeom prst="rect">
            <a:avLst/>
          </a:prstGeom>
          <a:noFill/>
        </p:spPr>
        <p:txBody>
          <a:bodyPr wrap="square" lIns="0" tIns="0" rIns="0" bIns="0" anchor="ctr">
            <a:spAutoFit/>
          </a:bodyPr>
          <a:lstStyle/>
          <a:p>
            <a:pPr>
              <a:lnSpc>
                <a:spcPct val="106000"/>
              </a:lnSpc>
              <a:spcBef>
                <a:spcPts val="0"/>
              </a:spcBef>
              <a:spcAft>
                <a:spcPts val="400"/>
              </a:spcAft>
            </a:pPr>
            <a:r>
              <a:rPr sz="1200" b="1" i="0">
                <a:solidFill>
                  <a:srgbClr val="8A6D3B"/>
                </a:solidFill>
                <a:latin typeface="Red Hat Display"/>
                <a:cs typeface="Red Hat Display"/>
              </a:rPr>
              <a:t>Hodinová sazba</a:t>
            </a:r>
          </a:p>
          <a:p>
            <a:pPr>
              <a:lnSpc>
                <a:spcPct val="100000"/>
              </a:lnSpc>
              <a:spcBef>
                <a:spcPts val="0"/>
              </a:spcBef>
              <a:spcAft>
                <a:spcPts val="200"/>
              </a:spcAft>
            </a:pPr>
            <a:r>
              <a:rPr sz="2800" b="1" i="0">
                <a:solidFill>
                  <a:srgbClr val="222222"/>
                </a:solidFill>
                <a:latin typeface="Red Hat Display"/>
                <a:cs typeface="Red Hat Display"/>
              </a:rPr>
              <a:t>1 700</a:t>
            </a:r>
          </a:p>
          <a:p>
            <a:pPr>
              <a:lnSpc>
                <a:spcPct val="106000"/>
              </a:lnSpc>
              <a:spcBef>
                <a:spcPts val="0"/>
              </a:spcBef>
              <a:spcAft>
                <a:spcPts val="0"/>
              </a:spcAft>
            </a:pPr>
            <a:r>
              <a:rPr sz="1200" b="0" i="0">
                <a:solidFill>
                  <a:srgbClr val="666666"/>
                </a:solidFill>
                <a:latin typeface="Red Hat Display"/>
                <a:cs typeface="Red Hat Display"/>
              </a:rPr>
              <a:t>Kč / hod</a:t>
            </a:r>
          </a:p>
        </p:txBody>
      </p:sp>
      <p:sp>
        <p:nvSpPr>
          <p:cNvPr id="12" name="Rectangle 11"/>
          <p:cNvSpPr/>
          <p:nvPr/>
        </p:nvSpPr>
        <p:spPr>
          <a:xfrm>
            <a:off x="7936992" y="2743200"/>
            <a:ext cx="3429000" cy="1691640"/>
          </a:xfrm>
          <a:prstGeom prst="rect">
            <a:avLst/>
          </a:prstGeom>
          <a:solidFill>
            <a:srgbClr val="F7F2E6"/>
          </a:solidFill>
          <a:ln w="9525">
            <a:solidFill>
              <a:srgbClr val="B89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8119872" y="2907792"/>
            <a:ext cx="3063240" cy="1417320"/>
          </a:xfrm>
          <a:prstGeom prst="rect">
            <a:avLst/>
          </a:prstGeom>
          <a:noFill/>
        </p:spPr>
        <p:txBody>
          <a:bodyPr wrap="square" lIns="0" tIns="0" rIns="0" bIns="0" anchor="ctr">
            <a:spAutoFit/>
          </a:bodyPr>
          <a:lstStyle/>
          <a:p>
            <a:pPr>
              <a:lnSpc>
                <a:spcPct val="106000"/>
              </a:lnSpc>
              <a:spcBef>
                <a:spcPts val="0"/>
              </a:spcBef>
              <a:spcAft>
                <a:spcPts val="400"/>
              </a:spcAft>
            </a:pPr>
            <a:r>
              <a:rPr sz="1200" b="1" i="0">
                <a:solidFill>
                  <a:srgbClr val="8A6D3B"/>
                </a:solidFill>
                <a:latin typeface="Red Hat Display"/>
                <a:cs typeface="Red Hat Display"/>
              </a:rPr>
              <a:t>Marže z hodiny</a:t>
            </a:r>
          </a:p>
          <a:p>
            <a:pPr>
              <a:lnSpc>
                <a:spcPct val="100000"/>
              </a:lnSpc>
              <a:spcBef>
                <a:spcPts val="0"/>
              </a:spcBef>
              <a:spcAft>
                <a:spcPts val="200"/>
              </a:spcAft>
            </a:pPr>
            <a:r>
              <a:rPr sz="2800" b="1" i="0">
                <a:solidFill>
                  <a:srgbClr val="222222"/>
                </a:solidFill>
                <a:latin typeface="Red Hat Display"/>
                <a:cs typeface="Red Hat Display"/>
              </a:rPr>
              <a:t>200–700</a:t>
            </a:r>
          </a:p>
          <a:p>
            <a:pPr>
              <a:lnSpc>
                <a:spcPct val="106000"/>
              </a:lnSpc>
              <a:spcBef>
                <a:spcPts val="0"/>
              </a:spcBef>
              <a:spcAft>
                <a:spcPts val="0"/>
              </a:spcAft>
            </a:pPr>
            <a:r>
              <a:rPr sz="1200" b="0" i="0">
                <a:solidFill>
                  <a:srgbClr val="666666"/>
                </a:solidFill>
                <a:latin typeface="Red Hat Display"/>
                <a:cs typeface="Red Hat Display"/>
              </a:rPr>
              <a:t>Kč / hod</a:t>
            </a:r>
          </a:p>
        </p:txBody>
      </p:sp>
      <p:sp>
        <p:nvSpPr>
          <p:cNvPr id="14" name="Rectangle 13"/>
          <p:cNvSpPr/>
          <p:nvPr/>
        </p:nvSpPr>
        <p:spPr>
          <a:xfrm>
            <a:off x="822960" y="4709160"/>
            <a:ext cx="10543032" cy="1280160"/>
          </a:xfrm>
          <a:prstGeom prst="rect">
            <a:avLst/>
          </a:prstGeom>
          <a:solidFill>
            <a:srgbClr val="EFE6D2"/>
          </a:solidFill>
          <a:ln w="9525">
            <a:solidFill>
              <a:srgbClr val="8A6D3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1188720" y="4800600"/>
            <a:ext cx="9784080" cy="1097280"/>
          </a:xfrm>
          <a:prstGeom prst="rect">
            <a:avLst/>
          </a:prstGeom>
          <a:noFill/>
        </p:spPr>
        <p:txBody>
          <a:bodyPr wrap="square" lIns="0" tIns="0" rIns="0" bIns="0" anchor="ctr">
            <a:spAutoFit/>
          </a:bodyPr>
          <a:lstStyle/>
          <a:p>
            <a:r>
              <a:rPr sz="1500" b="1" i="0">
                <a:solidFill>
                  <a:srgbClr val="8A6D3B"/>
                </a:solidFill>
                <a:latin typeface="Red Hat Display"/>
                <a:cs typeface="Red Hat Display"/>
              </a:rPr>
              <a:t>Model funguje a je ziskový už teď.  </a:t>
            </a:r>
            <a:r>
              <a:rPr sz="1500" b="0" i="0">
                <a:solidFill>
                  <a:srgbClr val="222222"/>
                </a:solidFill>
                <a:latin typeface="Red Hat Display"/>
                <a:cs typeface="Red Hat Display"/>
              </a:rPr>
              <a:t>Otázka není „jestli umíme vydělávat“, ale „jak rychle to dokážeme škálovat“. A přesně tam naráží náš dnešní strop.</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p:cNvSpPr/>
          <p:nvPr/>
        </p:nvSpPr>
        <p:spPr>
          <a:xfrm>
            <a:off x="822960" y="566928"/>
            <a:ext cx="10543032" cy="12700"/>
          </a:xfrm>
          <a:prstGeom prst="rect">
            <a:avLst/>
          </a:prstGeom>
          <a:solidFill>
            <a:srgbClr val="8A6D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822960" y="219456"/>
            <a:ext cx="7315200" cy="310896"/>
          </a:xfrm>
          <a:prstGeom prst="rect">
            <a:avLst/>
          </a:prstGeom>
          <a:noFill/>
        </p:spPr>
        <p:txBody>
          <a:bodyPr wrap="square" lIns="0" tIns="0" rIns="0" bIns="0" anchor="t">
            <a:spAutoFit/>
          </a:bodyPr>
          <a:lstStyle/>
          <a:p>
            <a:r>
              <a:rPr sz="950" b="1" i="0">
                <a:solidFill>
                  <a:srgbClr val="666666"/>
                </a:solidFill>
                <a:latin typeface="Red Hat Display"/>
                <a:cs typeface="Red Hat Display"/>
              </a:rPr>
              <a:t>ELLER studio  ·  investiční nabídka 2026</a:t>
            </a:r>
          </a:p>
        </p:txBody>
      </p:sp>
      <p:pic>
        <p:nvPicPr>
          <p:cNvPr id="4" name="Picture 3" descr="image.png"/>
          <p:cNvPicPr>
            <a:picLocks noChangeAspect="1"/>
          </p:cNvPicPr>
          <p:nvPr/>
        </p:nvPicPr>
        <p:blipFill>
          <a:blip r:embed="rId2"/>
          <a:stretch>
            <a:fillRect/>
          </a:stretch>
        </p:blipFill>
        <p:spPr>
          <a:xfrm>
            <a:off x="10195560" y="182880"/>
            <a:ext cx="813173" cy="329184"/>
          </a:xfrm>
          <a:prstGeom prst="rect">
            <a:avLst/>
          </a:prstGeom>
        </p:spPr>
      </p:pic>
      <p:sp>
        <p:nvSpPr>
          <p:cNvPr id="5" name="TextBox 4"/>
          <p:cNvSpPr txBox="1"/>
          <p:nvPr/>
        </p:nvSpPr>
        <p:spPr>
          <a:xfrm>
            <a:off x="10515600" y="6355080"/>
            <a:ext cx="914400" cy="274320"/>
          </a:xfrm>
          <a:prstGeom prst="rect">
            <a:avLst/>
          </a:prstGeom>
          <a:noFill/>
        </p:spPr>
        <p:txBody>
          <a:bodyPr wrap="square" lIns="0" tIns="0" rIns="0" bIns="0" anchor="t">
            <a:spAutoFit/>
          </a:bodyPr>
          <a:lstStyle/>
          <a:p>
            <a:pPr algn="r"/>
            <a:r>
              <a:rPr sz="900" b="0" i="0">
                <a:solidFill>
                  <a:srgbClr val="666666"/>
                </a:solidFill>
                <a:latin typeface="Red Hat Display"/>
                <a:cs typeface="Red Hat Display"/>
              </a:rPr>
              <a:t>5 / 12</a:t>
            </a:r>
          </a:p>
        </p:txBody>
      </p:sp>
      <p:sp>
        <p:nvSpPr>
          <p:cNvPr id="6" name="TextBox 5"/>
          <p:cNvSpPr txBox="1"/>
          <p:nvPr/>
        </p:nvSpPr>
        <p:spPr>
          <a:xfrm>
            <a:off x="822960" y="868680"/>
            <a:ext cx="10515600" cy="640080"/>
          </a:xfrm>
          <a:prstGeom prst="rect">
            <a:avLst/>
          </a:prstGeom>
          <a:noFill/>
        </p:spPr>
        <p:txBody>
          <a:bodyPr wrap="square" lIns="0" tIns="0" rIns="0" bIns="0" anchor="t">
            <a:spAutoFit/>
          </a:bodyPr>
          <a:lstStyle/>
          <a:p>
            <a:r>
              <a:rPr sz="2400" b="1" i="0">
                <a:solidFill>
                  <a:srgbClr val="8A6D3B"/>
                </a:solidFill>
                <a:latin typeface="Red Hat Display"/>
                <a:cs typeface="Red Hat Display"/>
              </a:rPr>
              <a:t>D)  </a:t>
            </a:r>
            <a:r>
              <a:rPr sz="2400" b="1" i="0">
                <a:solidFill>
                  <a:srgbClr val="222222"/>
                </a:solidFill>
                <a:latin typeface="Red Hat Display"/>
                <a:cs typeface="Red Hat Display"/>
              </a:rPr>
              <a:t>Co nás dnes drží při zemi</a:t>
            </a:r>
          </a:p>
        </p:txBody>
      </p:sp>
      <p:sp>
        <p:nvSpPr>
          <p:cNvPr id="7" name="TextBox 6"/>
          <p:cNvSpPr txBox="1"/>
          <p:nvPr/>
        </p:nvSpPr>
        <p:spPr>
          <a:xfrm>
            <a:off x="822960" y="1645920"/>
            <a:ext cx="10515600" cy="1280160"/>
          </a:xfrm>
          <a:prstGeom prst="rect">
            <a:avLst/>
          </a:prstGeom>
          <a:noFill/>
        </p:spPr>
        <p:txBody>
          <a:bodyPr wrap="square" lIns="0" tIns="0" rIns="0" bIns="0" anchor="t">
            <a:spAutoFit/>
          </a:bodyPr>
          <a:lstStyle/>
          <a:p>
            <a:pPr>
              <a:lnSpc>
                <a:spcPct val="115000"/>
              </a:lnSpc>
              <a:spcBef>
                <a:spcPts val="0"/>
              </a:spcBef>
              <a:spcAft>
                <a:spcPts val="400"/>
              </a:spcAft>
            </a:pPr>
            <a:r>
              <a:rPr sz="1450" b="0" i="0">
                <a:solidFill>
                  <a:srgbClr val="222222"/>
                </a:solidFill>
                <a:latin typeface="Red Hat Display"/>
                <a:cs typeface="Red Hat Display"/>
              </a:rPr>
              <a:t>Firma rostla zdravě, ale pomalu. V začátcích jsme brali i menší zakázky, řádově nižší desítky tisíc měsíčně. Pro jednotlivce zajímavé, pro butik spíš zátěž. Tihle menší historičtí klienti dnes spotřebovávají velkou část kapacity na operativě, kde se naše expertíza skoro neuplatní.</a:t>
            </a:r>
          </a:p>
        </p:txBody>
      </p:sp>
      <p:sp>
        <p:nvSpPr>
          <p:cNvPr id="8" name="Rectangle 7"/>
          <p:cNvSpPr/>
          <p:nvPr/>
        </p:nvSpPr>
        <p:spPr>
          <a:xfrm>
            <a:off x="822960" y="3200400"/>
            <a:ext cx="10543032" cy="1417320"/>
          </a:xfrm>
          <a:prstGeom prst="rect">
            <a:avLst/>
          </a:prstGeom>
          <a:solidFill>
            <a:srgbClr val="F7F2E6"/>
          </a:solidFill>
          <a:ln w="9525">
            <a:solidFill>
              <a:srgbClr val="B89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1188720" y="3291840"/>
            <a:ext cx="9784080" cy="1234440"/>
          </a:xfrm>
          <a:prstGeom prst="rect">
            <a:avLst/>
          </a:prstGeom>
          <a:noFill/>
        </p:spPr>
        <p:txBody>
          <a:bodyPr wrap="square" lIns="0" tIns="0" rIns="0" bIns="0" anchor="ctr">
            <a:spAutoFit/>
          </a:bodyPr>
          <a:lstStyle/>
          <a:p>
            <a:pPr>
              <a:lnSpc>
                <a:spcPct val="106000"/>
              </a:lnSpc>
              <a:spcBef>
                <a:spcPts val="0"/>
              </a:spcBef>
              <a:spcAft>
                <a:spcPts val="400"/>
              </a:spcAft>
            </a:pPr>
            <a:r>
              <a:rPr sz="1400" b="1" i="0">
                <a:solidFill>
                  <a:srgbClr val="8A6D3B"/>
                </a:solidFill>
                <a:latin typeface="Red Hat Display"/>
                <a:cs typeface="Red Hat Display"/>
              </a:rPr>
              <a:t>Smyčka:</a:t>
            </a:r>
          </a:p>
          <a:p>
            <a:pPr>
              <a:lnSpc>
                <a:spcPct val="112000"/>
              </a:lnSpc>
              <a:spcBef>
                <a:spcPts val="0"/>
              </a:spcBef>
              <a:spcAft>
                <a:spcPts val="0"/>
              </a:spcAft>
            </a:pPr>
            <a:r>
              <a:rPr sz="1400" b="0" i="0">
                <a:solidFill>
                  <a:srgbClr val="222222"/>
                </a:solidFill>
                <a:latin typeface="Red Hat Display"/>
                <a:cs typeface="Red Hat Display"/>
              </a:rPr>
              <a:t>Když menší klienty odsekneme, uvolníme si čas, ale spadne nám zdroj příjmu, na kterém firma drží provoz. Když je nesundáme, porosteme extrémně pomalu. Bez polštáře nás to může stát celou agenturu.</a:t>
            </a:r>
          </a:p>
        </p:txBody>
      </p:sp>
      <p:sp>
        <p:nvSpPr>
          <p:cNvPr id="10" name="Rectangle 9"/>
          <p:cNvSpPr/>
          <p:nvPr/>
        </p:nvSpPr>
        <p:spPr>
          <a:xfrm>
            <a:off x="822960" y="4892040"/>
            <a:ext cx="10543032" cy="1097280"/>
          </a:xfrm>
          <a:prstGeom prst="rect">
            <a:avLst/>
          </a:prstGeom>
          <a:solidFill>
            <a:srgbClr val="EFE6D2"/>
          </a:solidFill>
          <a:ln w="9525">
            <a:solidFill>
              <a:srgbClr val="8A6D3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1188720" y="4937760"/>
            <a:ext cx="9784080" cy="1005840"/>
          </a:xfrm>
          <a:prstGeom prst="rect">
            <a:avLst/>
          </a:prstGeom>
          <a:noFill/>
        </p:spPr>
        <p:txBody>
          <a:bodyPr wrap="square" lIns="0" tIns="0" rIns="0" bIns="0" anchor="ctr">
            <a:spAutoFit/>
          </a:bodyPr>
          <a:lstStyle/>
          <a:p>
            <a:r>
              <a:rPr sz="1500" b="1" i="0">
                <a:solidFill>
                  <a:srgbClr val="222222"/>
                </a:solidFill>
                <a:latin typeface="Red Hat Display"/>
                <a:cs typeface="Red Hat Display"/>
              </a:rPr>
              <a:t>Tuhle smyčku má investice rozseknout.  </a:t>
            </a:r>
            <a:r>
              <a:rPr sz="1500" b="0" i="0">
                <a:solidFill>
                  <a:srgbClr val="222222"/>
                </a:solidFill>
                <a:latin typeface="Red Hat Display"/>
                <a:cs typeface="Red Hat Display"/>
              </a:rPr>
              <a:t>Milion vytvoří finanční polštář, díky kterému se odpoutáme od operativy, aniž bychom ohrozili cashflow.</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p:cNvSpPr/>
          <p:nvPr/>
        </p:nvSpPr>
        <p:spPr>
          <a:xfrm>
            <a:off x="822960" y="566928"/>
            <a:ext cx="10543032" cy="12700"/>
          </a:xfrm>
          <a:prstGeom prst="rect">
            <a:avLst/>
          </a:prstGeom>
          <a:solidFill>
            <a:srgbClr val="8A6D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822960" y="219456"/>
            <a:ext cx="7315200" cy="310896"/>
          </a:xfrm>
          <a:prstGeom prst="rect">
            <a:avLst/>
          </a:prstGeom>
          <a:noFill/>
        </p:spPr>
        <p:txBody>
          <a:bodyPr wrap="square" lIns="0" tIns="0" rIns="0" bIns="0" anchor="t">
            <a:spAutoFit/>
          </a:bodyPr>
          <a:lstStyle/>
          <a:p>
            <a:r>
              <a:rPr sz="950" b="1" i="0">
                <a:solidFill>
                  <a:srgbClr val="666666"/>
                </a:solidFill>
                <a:latin typeface="Red Hat Display"/>
                <a:cs typeface="Red Hat Display"/>
              </a:rPr>
              <a:t>ELLER studio  ·  investiční nabídka 2026</a:t>
            </a:r>
          </a:p>
        </p:txBody>
      </p:sp>
      <p:pic>
        <p:nvPicPr>
          <p:cNvPr id="4" name="Picture 3" descr="image.png"/>
          <p:cNvPicPr>
            <a:picLocks noChangeAspect="1"/>
          </p:cNvPicPr>
          <p:nvPr/>
        </p:nvPicPr>
        <p:blipFill>
          <a:blip r:embed="rId2"/>
          <a:stretch>
            <a:fillRect/>
          </a:stretch>
        </p:blipFill>
        <p:spPr>
          <a:xfrm>
            <a:off x="10195560" y="182880"/>
            <a:ext cx="813173" cy="329184"/>
          </a:xfrm>
          <a:prstGeom prst="rect">
            <a:avLst/>
          </a:prstGeom>
        </p:spPr>
      </p:pic>
      <p:sp>
        <p:nvSpPr>
          <p:cNvPr id="5" name="TextBox 4"/>
          <p:cNvSpPr txBox="1"/>
          <p:nvPr/>
        </p:nvSpPr>
        <p:spPr>
          <a:xfrm>
            <a:off x="10515600" y="6355080"/>
            <a:ext cx="914400" cy="274320"/>
          </a:xfrm>
          <a:prstGeom prst="rect">
            <a:avLst/>
          </a:prstGeom>
          <a:noFill/>
        </p:spPr>
        <p:txBody>
          <a:bodyPr wrap="square" lIns="0" tIns="0" rIns="0" bIns="0" anchor="t">
            <a:spAutoFit/>
          </a:bodyPr>
          <a:lstStyle/>
          <a:p>
            <a:pPr algn="r"/>
            <a:r>
              <a:rPr sz="900" b="0" i="0">
                <a:solidFill>
                  <a:srgbClr val="666666"/>
                </a:solidFill>
                <a:latin typeface="Red Hat Display"/>
                <a:cs typeface="Red Hat Display"/>
              </a:rPr>
              <a:t>6 / 12</a:t>
            </a:r>
          </a:p>
        </p:txBody>
      </p:sp>
      <p:sp>
        <p:nvSpPr>
          <p:cNvPr id="6" name="TextBox 5"/>
          <p:cNvSpPr txBox="1"/>
          <p:nvPr/>
        </p:nvSpPr>
        <p:spPr>
          <a:xfrm>
            <a:off x="822960" y="868680"/>
            <a:ext cx="10515600" cy="640080"/>
          </a:xfrm>
          <a:prstGeom prst="rect">
            <a:avLst/>
          </a:prstGeom>
          <a:noFill/>
        </p:spPr>
        <p:txBody>
          <a:bodyPr wrap="square" lIns="0" tIns="0" rIns="0" bIns="0" anchor="t">
            <a:spAutoFit/>
          </a:bodyPr>
          <a:lstStyle/>
          <a:p>
            <a:r>
              <a:rPr sz="2400" b="1" i="0">
                <a:solidFill>
                  <a:srgbClr val="8A6D3B"/>
                </a:solidFill>
                <a:latin typeface="Red Hat Display"/>
                <a:cs typeface="Red Hat Display"/>
              </a:rPr>
              <a:t>E)  </a:t>
            </a:r>
            <a:r>
              <a:rPr sz="2400" b="1" i="0">
                <a:solidFill>
                  <a:srgbClr val="222222"/>
                </a:solidFill>
                <a:latin typeface="Red Hat Display"/>
                <a:cs typeface="Red Hat Display"/>
              </a:rPr>
              <a:t>Kam míříme</a:t>
            </a:r>
          </a:p>
        </p:txBody>
      </p:sp>
      <p:sp>
        <p:nvSpPr>
          <p:cNvPr id="7" name="TextBox 6"/>
          <p:cNvSpPr txBox="1"/>
          <p:nvPr/>
        </p:nvSpPr>
        <p:spPr>
          <a:xfrm>
            <a:off x="822960" y="1645920"/>
            <a:ext cx="10515600" cy="868680"/>
          </a:xfrm>
          <a:prstGeom prst="rect">
            <a:avLst/>
          </a:prstGeom>
          <a:noFill/>
        </p:spPr>
        <p:txBody>
          <a:bodyPr wrap="square" lIns="0" tIns="0" rIns="0" bIns="0" anchor="t">
            <a:spAutoFit/>
          </a:bodyPr>
          <a:lstStyle/>
          <a:p>
            <a:pPr>
              <a:lnSpc>
                <a:spcPct val="115000"/>
              </a:lnSpc>
              <a:spcBef>
                <a:spcPts val="0"/>
              </a:spcBef>
              <a:spcAft>
                <a:spcPts val="400"/>
              </a:spcAft>
            </a:pPr>
            <a:r>
              <a:rPr sz="1450" b="0" i="0">
                <a:solidFill>
                  <a:srgbClr val="222222"/>
                </a:solidFill>
                <a:latin typeface="Red Hat Display"/>
                <a:cs typeface="Red Hat Display"/>
              </a:rPr>
              <a:t>Naším cílem není mít hodně klientů a topit se v operativě jako běžná agentura. Chceme opak: vybraný okruh dlouhodobých klientů, kterým se věnujeme fullservisově a se kterými rosteme společně.</a:t>
            </a:r>
          </a:p>
        </p:txBody>
      </p:sp>
      <p:sp>
        <p:nvSpPr>
          <p:cNvPr id="8" name="Rectangle 7"/>
          <p:cNvSpPr/>
          <p:nvPr/>
        </p:nvSpPr>
        <p:spPr>
          <a:xfrm>
            <a:off x="822960" y="2743200"/>
            <a:ext cx="10543032" cy="841248"/>
          </a:xfrm>
          <a:prstGeom prst="rect">
            <a:avLst/>
          </a:prstGeom>
          <a:solidFill>
            <a:srgbClr val="F7F2E6"/>
          </a:solidFill>
          <a:ln w="9525">
            <a:solidFill>
              <a:srgbClr val="B89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1143000" y="2743200"/>
            <a:ext cx="9966960" cy="841248"/>
          </a:xfrm>
          <a:prstGeom prst="rect">
            <a:avLst/>
          </a:prstGeom>
          <a:noFill/>
        </p:spPr>
        <p:txBody>
          <a:bodyPr wrap="square" lIns="0" tIns="0" rIns="0" bIns="0" anchor="ctr">
            <a:spAutoFit/>
          </a:bodyPr>
          <a:lstStyle/>
          <a:p>
            <a:r>
              <a:rPr sz="1500" b="1" i="0">
                <a:solidFill>
                  <a:srgbClr val="8A6D3B"/>
                </a:solidFill>
                <a:latin typeface="Red Hat Display"/>
                <a:cs typeface="Red Hat Display"/>
              </a:rPr>
              <a:t>Rosteme s klientem:   </a:t>
            </a:r>
            <a:r>
              <a:rPr sz="1400" b="0" i="0">
                <a:solidFill>
                  <a:srgbClr val="222222"/>
                </a:solidFill>
                <a:latin typeface="Red Hat Display"/>
                <a:cs typeface="Red Hat Display"/>
              </a:rPr>
              <a:t>když bude chtít růst, může s námi. Máme na to lidi, čas i zkušenosti.</a:t>
            </a:r>
          </a:p>
        </p:txBody>
      </p:sp>
      <p:sp>
        <p:nvSpPr>
          <p:cNvPr id="10" name="Rectangle 9"/>
          <p:cNvSpPr/>
          <p:nvPr/>
        </p:nvSpPr>
        <p:spPr>
          <a:xfrm>
            <a:off x="822960" y="3675888"/>
            <a:ext cx="10543032" cy="841248"/>
          </a:xfrm>
          <a:prstGeom prst="rect">
            <a:avLst/>
          </a:prstGeom>
          <a:solidFill>
            <a:srgbClr val="FFFFFF"/>
          </a:solidFill>
          <a:ln w="9525">
            <a:solidFill>
              <a:srgbClr val="B89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1143000" y="3675888"/>
            <a:ext cx="9966960" cy="841248"/>
          </a:xfrm>
          <a:prstGeom prst="rect">
            <a:avLst/>
          </a:prstGeom>
          <a:noFill/>
        </p:spPr>
        <p:txBody>
          <a:bodyPr wrap="square" lIns="0" tIns="0" rIns="0" bIns="0" anchor="ctr">
            <a:spAutoFit/>
          </a:bodyPr>
          <a:lstStyle/>
          <a:p>
            <a:r>
              <a:rPr sz="1500" b="1" i="0">
                <a:solidFill>
                  <a:srgbClr val="8A6D3B"/>
                </a:solidFill>
                <a:latin typeface="Red Hat Display"/>
                <a:cs typeface="Red Hat Display"/>
              </a:rPr>
              <a:t>Kultivace portfolia:   </a:t>
            </a:r>
            <a:r>
              <a:rPr sz="1400" b="0" i="0">
                <a:solidFill>
                  <a:srgbClr val="222222"/>
                </a:solidFill>
                <a:latin typeface="Red Hat Display"/>
                <a:cs typeface="Red Hat Display"/>
              </a:rPr>
              <a:t>menším klientům postupně zvyšujeme ceny. Buď investici navýší, nebo uvolní kapacitu.</a:t>
            </a:r>
          </a:p>
        </p:txBody>
      </p:sp>
      <p:sp>
        <p:nvSpPr>
          <p:cNvPr id="12" name="Rectangle 11"/>
          <p:cNvSpPr/>
          <p:nvPr/>
        </p:nvSpPr>
        <p:spPr>
          <a:xfrm>
            <a:off x="822960" y="4608576"/>
            <a:ext cx="10543032" cy="841248"/>
          </a:xfrm>
          <a:prstGeom prst="rect">
            <a:avLst/>
          </a:prstGeom>
          <a:solidFill>
            <a:srgbClr val="F7F2E6"/>
          </a:solidFill>
          <a:ln w="9525">
            <a:solidFill>
              <a:srgbClr val="B89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1143000" y="4608576"/>
            <a:ext cx="9966960" cy="841248"/>
          </a:xfrm>
          <a:prstGeom prst="rect">
            <a:avLst/>
          </a:prstGeom>
          <a:noFill/>
        </p:spPr>
        <p:txBody>
          <a:bodyPr wrap="square" lIns="0" tIns="0" rIns="0" bIns="0" anchor="ctr">
            <a:spAutoFit/>
          </a:bodyPr>
          <a:lstStyle/>
          <a:p>
            <a:r>
              <a:rPr sz="1500" b="1" i="0">
                <a:solidFill>
                  <a:srgbClr val="8A6D3B"/>
                </a:solidFill>
                <a:latin typeface="Red Hat Display"/>
                <a:cs typeface="Red Hat Display"/>
              </a:rPr>
              <a:t>Aktivní akvizice:   </a:t>
            </a:r>
            <a:r>
              <a:rPr sz="1400" b="0" i="0">
                <a:solidFill>
                  <a:srgbClr val="222222"/>
                </a:solidFill>
                <a:latin typeface="Red Hat Display"/>
                <a:cs typeface="Red Hat Display"/>
              </a:rPr>
              <a:t>s uvolněnou kapacitou sami vyhledáváme velké, finančně i obsahově zajímavé zakázky.</a:t>
            </a:r>
          </a:p>
        </p:txBody>
      </p:sp>
      <p:sp>
        <p:nvSpPr>
          <p:cNvPr id="14" name="TextBox 13"/>
          <p:cNvSpPr txBox="1"/>
          <p:nvPr/>
        </p:nvSpPr>
        <p:spPr>
          <a:xfrm>
            <a:off x="822960" y="5806440"/>
            <a:ext cx="10515600" cy="457200"/>
          </a:xfrm>
          <a:prstGeom prst="rect">
            <a:avLst/>
          </a:prstGeom>
          <a:noFill/>
        </p:spPr>
        <p:txBody>
          <a:bodyPr wrap="square" lIns="0" tIns="0" rIns="0" bIns="0" anchor="t">
            <a:spAutoFit/>
          </a:bodyPr>
          <a:lstStyle/>
          <a:p>
            <a:pPr>
              <a:lnSpc>
                <a:spcPct val="106000"/>
              </a:lnSpc>
              <a:spcBef>
                <a:spcPts val="0"/>
              </a:spcBef>
              <a:spcAft>
                <a:spcPts val="400"/>
              </a:spcAft>
            </a:pPr>
            <a:r>
              <a:rPr sz="1250" b="0" i="1">
                <a:solidFill>
                  <a:srgbClr val="666666"/>
                </a:solidFill>
                <a:latin typeface="Red Hat Display"/>
                <a:cs typeface="Red Hat Display"/>
              </a:rPr>
              <a:t>Cíl: dostat se mezi prestižní butiky v ČR a stabilizovat firmu na novém, vyšším zisku.</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p:cNvSpPr/>
          <p:nvPr/>
        </p:nvSpPr>
        <p:spPr>
          <a:xfrm>
            <a:off x="822960" y="566928"/>
            <a:ext cx="10543032" cy="12700"/>
          </a:xfrm>
          <a:prstGeom prst="rect">
            <a:avLst/>
          </a:prstGeom>
          <a:solidFill>
            <a:srgbClr val="8A6D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822960" y="219456"/>
            <a:ext cx="7315200" cy="310896"/>
          </a:xfrm>
          <a:prstGeom prst="rect">
            <a:avLst/>
          </a:prstGeom>
          <a:noFill/>
        </p:spPr>
        <p:txBody>
          <a:bodyPr wrap="square" lIns="0" tIns="0" rIns="0" bIns="0" anchor="t">
            <a:spAutoFit/>
          </a:bodyPr>
          <a:lstStyle/>
          <a:p>
            <a:r>
              <a:rPr sz="950" b="1" i="0">
                <a:solidFill>
                  <a:srgbClr val="666666"/>
                </a:solidFill>
                <a:latin typeface="Red Hat Display"/>
                <a:cs typeface="Red Hat Display"/>
              </a:rPr>
              <a:t>ELLER studio  ·  investiční nabídka 2026</a:t>
            </a:r>
          </a:p>
        </p:txBody>
      </p:sp>
      <p:pic>
        <p:nvPicPr>
          <p:cNvPr id="4" name="Picture 3" descr="image.png"/>
          <p:cNvPicPr>
            <a:picLocks noChangeAspect="1"/>
          </p:cNvPicPr>
          <p:nvPr/>
        </p:nvPicPr>
        <p:blipFill>
          <a:blip r:embed="rId2"/>
          <a:stretch>
            <a:fillRect/>
          </a:stretch>
        </p:blipFill>
        <p:spPr>
          <a:xfrm>
            <a:off x="10195560" y="182880"/>
            <a:ext cx="813173" cy="329184"/>
          </a:xfrm>
          <a:prstGeom prst="rect">
            <a:avLst/>
          </a:prstGeom>
        </p:spPr>
      </p:pic>
      <p:sp>
        <p:nvSpPr>
          <p:cNvPr id="5" name="TextBox 4"/>
          <p:cNvSpPr txBox="1"/>
          <p:nvPr/>
        </p:nvSpPr>
        <p:spPr>
          <a:xfrm>
            <a:off x="10515600" y="6355080"/>
            <a:ext cx="914400" cy="274320"/>
          </a:xfrm>
          <a:prstGeom prst="rect">
            <a:avLst/>
          </a:prstGeom>
          <a:noFill/>
        </p:spPr>
        <p:txBody>
          <a:bodyPr wrap="square" lIns="0" tIns="0" rIns="0" bIns="0" anchor="t">
            <a:spAutoFit/>
          </a:bodyPr>
          <a:lstStyle/>
          <a:p>
            <a:pPr algn="r"/>
            <a:r>
              <a:rPr sz="900" b="0" i="0">
                <a:solidFill>
                  <a:srgbClr val="666666"/>
                </a:solidFill>
                <a:latin typeface="Red Hat Display"/>
                <a:cs typeface="Red Hat Display"/>
              </a:rPr>
              <a:t>7 / 12</a:t>
            </a:r>
          </a:p>
        </p:txBody>
      </p:sp>
      <p:sp>
        <p:nvSpPr>
          <p:cNvPr id="6" name="TextBox 5"/>
          <p:cNvSpPr txBox="1"/>
          <p:nvPr/>
        </p:nvSpPr>
        <p:spPr>
          <a:xfrm>
            <a:off x="822960" y="868680"/>
            <a:ext cx="10515600" cy="640080"/>
          </a:xfrm>
          <a:prstGeom prst="rect">
            <a:avLst/>
          </a:prstGeom>
          <a:noFill/>
        </p:spPr>
        <p:txBody>
          <a:bodyPr wrap="square" lIns="0" tIns="0" rIns="0" bIns="0" anchor="t">
            <a:spAutoFit/>
          </a:bodyPr>
          <a:lstStyle/>
          <a:p>
            <a:r>
              <a:rPr sz="2400" b="1" i="0">
                <a:solidFill>
                  <a:srgbClr val="8A6D3B"/>
                </a:solidFill>
                <a:latin typeface="Red Hat Display"/>
                <a:cs typeface="Red Hat Display"/>
              </a:rPr>
              <a:t>F)  </a:t>
            </a:r>
            <a:r>
              <a:rPr sz="2400" b="1" i="0">
                <a:solidFill>
                  <a:srgbClr val="222222"/>
                </a:solidFill>
                <a:latin typeface="Red Hat Display"/>
                <a:cs typeface="Red Hat Display"/>
              </a:rPr>
              <a:t>Jak s investicí naložíme</a:t>
            </a:r>
          </a:p>
        </p:txBody>
      </p:sp>
      <p:sp>
        <p:nvSpPr>
          <p:cNvPr id="7" name="TextBox 6"/>
          <p:cNvSpPr txBox="1"/>
          <p:nvPr/>
        </p:nvSpPr>
        <p:spPr>
          <a:xfrm>
            <a:off x="822960" y="1645920"/>
            <a:ext cx="10515600" cy="777240"/>
          </a:xfrm>
          <a:prstGeom prst="rect">
            <a:avLst/>
          </a:prstGeom>
          <a:noFill/>
        </p:spPr>
        <p:txBody>
          <a:bodyPr wrap="square" lIns="0" tIns="0" rIns="0" bIns="0" anchor="t">
            <a:spAutoFit/>
          </a:bodyPr>
          <a:lstStyle/>
          <a:p>
            <a:pPr>
              <a:lnSpc>
                <a:spcPct val="112000"/>
              </a:lnSpc>
              <a:spcBef>
                <a:spcPts val="0"/>
              </a:spcBef>
              <a:spcAft>
                <a:spcPts val="400"/>
              </a:spcAft>
            </a:pPr>
            <a:r>
              <a:rPr sz="1400" b="0" i="0">
                <a:solidFill>
                  <a:srgbClr val="222222"/>
                </a:solidFill>
                <a:latin typeface="Red Hat Display"/>
                <a:cs typeface="Red Hat Display"/>
              </a:rPr>
              <a:t>Milion míří na jednu věc: rozšířit tým o tři klíčové role, které pokryjí operativu a uvolní seniorní kapacitu na strategii a velké zakázky. Tím rozetneme smyčku.</a:t>
            </a:r>
          </a:p>
        </p:txBody>
      </p:sp>
      <p:sp>
        <p:nvSpPr>
          <p:cNvPr id="8" name="Rectangle 7"/>
          <p:cNvSpPr/>
          <p:nvPr/>
        </p:nvSpPr>
        <p:spPr>
          <a:xfrm>
            <a:off x="822960" y="2697480"/>
            <a:ext cx="3429000" cy="2148840"/>
          </a:xfrm>
          <a:prstGeom prst="rect">
            <a:avLst/>
          </a:prstGeom>
          <a:solidFill>
            <a:srgbClr val="F7F2E6"/>
          </a:solidFill>
          <a:ln w="9525">
            <a:solidFill>
              <a:srgbClr val="B89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822960" y="2697480"/>
            <a:ext cx="3429000" cy="82296"/>
          </a:xfrm>
          <a:prstGeom prst="rect">
            <a:avLst/>
          </a:prstGeom>
          <a:solidFill>
            <a:srgbClr val="8A6D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1051560" y="2971800"/>
            <a:ext cx="2971800" cy="1691640"/>
          </a:xfrm>
          <a:prstGeom prst="rect">
            <a:avLst/>
          </a:prstGeom>
          <a:noFill/>
        </p:spPr>
        <p:txBody>
          <a:bodyPr wrap="square" lIns="0" tIns="0" rIns="0" bIns="0" anchor="t">
            <a:spAutoFit/>
          </a:bodyPr>
          <a:lstStyle/>
          <a:p>
            <a:pPr>
              <a:lnSpc>
                <a:spcPct val="105000"/>
              </a:lnSpc>
              <a:spcBef>
                <a:spcPts val="0"/>
              </a:spcBef>
              <a:spcAft>
                <a:spcPts val="700"/>
              </a:spcAft>
            </a:pPr>
            <a:r>
              <a:rPr sz="1550" b="1" i="0">
                <a:solidFill>
                  <a:srgbClr val="222222"/>
                </a:solidFill>
                <a:latin typeface="Red Hat Display"/>
                <a:cs typeface="Red Hat Display"/>
              </a:rPr>
              <a:t>Obchodník</a:t>
            </a:r>
          </a:p>
          <a:p>
            <a:pPr>
              <a:lnSpc>
                <a:spcPct val="115000"/>
              </a:lnSpc>
              <a:spcBef>
                <a:spcPts val="0"/>
              </a:spcBef>
              <a:spcAft>
                <a:spcPts val="0"/>
              </a:spcAft>
            </a:pPr>
            <a:r>
              <a:rPr sz="1300" b="0" i="0">
                <a:solidFill>
                  <a:srgbClr val="222222"/>
                </a:solidFill>
                <a:latin typeface="Red Hat Display"/>
                <a:cs typeface="Red Hat Display"/>
              </a:rPr>
              <a:t>aktivní akvizice nového byznysu a vytížení produkčního týmu na maximum</a:t>
            </a:r>
          </a:p>
        </p:txBody>
      </p:sp>
      <p:sp>
        <p:nvSpPr>
          <p:cNvPr id="11" name="Rectangle 10"/>
          <p:cNvSpPr/>
          <p:nvPr/>
        </p:nvSpPr>
        <p:spPr>
          <a:xfrm>
            <a:off x="4379976" y="2697480"/>
            <a:ext cx="3429000" cy="2148840"/>
          </a:xfrm>
          <a:prstGeom prst="rect">
            <a:avLst/>
          </a:prstGeom>
          <a:solidFill>
            <a:srgbClr val="F7F2E6"/>
          </a:solidFill>
          <a:ln w="9525">
            <a:solidFill>
              <a:srgbClr val="B89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4379976" y="2697480"/>
            <a:ext cx="3429000" cy="82296"/>
          </a:xfrm>
          <a:prstGeom prst="rect">
            <a:avLst/>
          </a:prstGeom>
          <a:solidFill>
            <a:srgbClr val="8A6D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4608576" y="2971800"/>
            <a:ext cx="2971800" cy="1691640"/>
          </a:xfrm>
          <a:prstGeom prst="rect">
            <a:avLst/>
          </a:prstGeom>
          <a:noFill/>
        </p:spPr>
        <p:txBody>
          <a:bodyPr wrap="square" lIns="0" tIns="0" rIns="0" bIns="0" anchor="t">
            <a:spAutoFit/>
          </a:bodyPr>
          <a:lstStyle/>
          <a:p>
            <a:pPr>
              <a:lnSpc>
                <a:spcPct val="105000"/>
              </a:lnSpc>
              <a:spcBef>
                <a:spcPts val="0"/>
              </a:spcBef>
              <a:spcAft>
                <a:spcPts val="700"/>
              </a:spcAft>
            </a:pPr>
            <a:r>
              <a:rPr sz="1550" b="1" i="0">
                <a:solidFill>
                  <a:srgbClr val="222222"/>
                </a:solidFill>
                <a:latin typeface="Red Hat Display"/>
                <a:cs typeface="Red Hat Display"/>
              </a:rPr>
              <a:t>Provozní manažerka</a:t>
            </a:r>
          </a:p>
          <a:p>
            <a:pPr>
              <a:lnSpc>
                <a:spcPct val="115000"/>
              </a:lnSpc>
              <a:spcBef>
                <a:spcPts val="0"/>
              </a:spcBef>
              <a:spcAft>
                <a:spcPts val="0"/>
              </a:spcAft>
            </a:pPr>
            <a:r>
              <a:rPr sz="1300" b="0" i="0">
                <a:solidFill>
                  <a:srgbClr val="222222"/>
                </a:solidFill>
                <a:latin typeface="Red Hat Display"/>
                <a:cs typeface="Red Hat Display"/>
              </a:rPr>
              <a:t>klientský servis, osobní schůzky, administrativa a interní happiness</a:t>
            </a:r>
          </a:p>
        </p:txBody>
      </p:sp>
      <p:sp>
        <p:nvSpPr>
          <p:cNvPr id="14" name="Rectangle 13"/>
          <p:cNvSpPr/>
          <p:nvPr/>
        </p:nvSpPr>
        <p:spPr>
          <a:xfrm>
            <a:off x="7936992" y="2697480"/>
            <a:ext cx="3429000" cy="2148840"/>
          </a:xfrm>
          <a:prstGeom prst="rect">
            <a:avLst/>
          </a:prstGeom>
          <a:solidFill>
            <a:srgbClr val="F7F2E6"/>
          </a:solidFill>
          <a:ln w="9525">
            <a:solidFill>
              <a:srgbClr val="B89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7936992" y="2697480"/>
            <a:ext cx="3429000" cy="82296"/>
          </a:xfrm>
          <a:prstGeom prst="rect">
            <a:avLst/>
          </a:prstGeom>
          <a:solidFill>
            <a:srgbClr val="8A6D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8165592" y="2971800"/>
            <a:ext cx="2971800" cy="1691640"/>
          </a:xfrm>
          <a:prstGeom prst="rect">
            <a:avLst/>
          </a:prstGeom>
          <a:noFill/>
        </p:spPr>
        <p:txBody>
          <a:bodyPr wrap="square" lIns="0" tIns="0" rIns="0" bIns="0" anchor="t">
            <a:spAutoFit/>
          </a:bodyPr>
          <a:lstStyle/>
          <a:p>
            <a:pPr>
              <a:lnSpc>
                <a:spcPct val="105000"/>
              </a:lnSpc>
              <a:spcBef>
                <a:spcPts val="0"/>
              </a:spcBef>
              <a:spcAft>
                <a:spcPts val="700"/>
              </a:spcAft>
            </a:pPr>
            <a:r>
              <a:rPr sz="1550" b="1" i="0" dirty="0" err="1">
                <a:solidFill>
                  <a:srgbClr val="222222"/>
                </a:solidFill>
                <a:latin typeface="Red Hat Display"/>
                <a:cs typeface="Red Hat Display"/>
              </a:rPr>
              <a:t>Specialista</a:t>
            </a:r>
            <a:r>
              <a:rPr sz="1550" b="1" i="0" dirty="0">
                <a:solidFill>
                  <a:srgbClr val="222222"/>
                </a:solidFill>
                <a:latin typeface="Red Hat Display"/>
                <a:cs typeface="Red Hat Display"/>
              </a:rPr>
              <a:t> </a:t>
            </a:r>
            <a:r>
              <a:rPr sz="1550" b="1" i="0" dirty="0" err="1">
                <a:solidFill>
                  <a:srgbClr val="222222"/>
                </a:solidFill>
                <a:latin typeface="Red Hat Display"/>
                <a:cs typeface="Red Hat Display"/>
              </a:rPr>
              <a:t>na</a:t>
            </a:r>
            <a:r>
              <a:rPr sz="1550" b="1" i="0" dirty="0">
                <a:solidFill>
                  <a:srgbClr val="222222"/>
                </a:solidFill>
                <a:latin typeface="Red Hat Display"/>
                <a:cs typeface="Red Hat Display"/>
              </a:rPr>
              <a:t> </a:t>
            </a:r>
            <a:r>
              <a:rPr sz="1550" b="1" i="0" dirty="0" err="1">
                <a:solidFill>
                  <a:srgbClr val="222222"/>
                </a:solidFill>
                <a:latin typeface="Red Hat Display"/>
                <a:cs typeface="Red Hat Display"/>
              </a:rPr>
              <a:t>obsah</a:t>
            </a:r>
            <a:r>
              <a:rPr sz="1550" b="1" i="0" dirty="0">
                <a:solidFill>
                  <a:srgbClr val="222222"/>
                </a:solidFill>
                <a:latin typeface="Red Hat Display"/>
                <a:cs typeface="Red Hat Display"/>
              </a:rPr>
              <a:t> a </a:t>
            </a:r>
            <a:r>
              <a:rPr sz="1550" b="1" i="0" dirty="0" err="1">
                <a:solidFill>
                  <a:srgbClr val="222222"/>
                </a:solidFill>
                <a:latin typeface="Red Hat Display"/>
                <a:cs typeface="Red Hat Display"/>
              </a:rPr>
              <a:t>sítě</a:t>
            </a:r>
            <a:endParaRPr sz="1550" b="1" i="0" dirty="0">
              <a:solidFill>
                <a:srgbClr val="222222"/>
              </a:solidFill>
              <a:latin typeface="Red Hat Display"/>
              <a:cs typeface="Red Hat Display"/>
            </a:endParaRPr>
          </a:p>
          <a:p>
            <a:pPr>
              <a:lnSpc>
                <a:spcPct val="115000"/>
              </a:lnSpc>
              <a:spcBef>
                <a:spcPts val="0"/>
              </a:spcBef>
              <a:spcAft>
                <a:spcPts val="0"/>
              </a:spcAft>
            </a:pPr>
            <a:r>
              <a:rPr sz="1300" b="0" i="0" dirty="0">
                <a:solidFill>
                  <a:srgbClr val="222222"/>
                </a:solidFill>
                <a:latin typeface="Red Hat Display"/>
                <a:cs typeface="Red Hat Display"/>
              </a:rPr>
              <a:t>in-house </a:t>
            </a:r>
            <a:r>
              <a:rPr sz="1300" b="0" i="0" dirty="0" err="1">
                <a:solidFill>
                  <a:srgbClr val="222222"/>
                </a:solidFill>
                <a:latin typeface="Red Hat Display"/>
                <a:cs typeface="Red Hat Display"/>
              </a:rPr>
              <a:t>tvorba</a:t>
            </a:r>
            <a:r>
              <a:rPr sz="1300" b="0" i="0" dirty="0">
                <a:solidFill>
                  <a:srgbClr val="222222"/>
                </a:solidFill>
                <a:latin typeface="Red Hat Display"/>
                <a:cs typeface="Red Hat Display"/>
              </a:rPr>
              <a:t> </a:t>
            </a:r>
            <a:r>
              <a:rPr sz="1300" b="0" i="0" dirty="0" err="1">
                <a:solidFill>
                  <a:srgbClr val="222222"/>
                </a:solidFill>
                <a:latin typeface="Red Hat Display"/>
                <a:cs typeface="Red Hat Display"/>
              </a:rPr>
              <a:t>videí</a:t>
            </a:r>
            <a:r>
              <a:rPr sz="1300" b="0" i="0" dirty="0">
                <a:solidFill>
                  <a:srgbClr val="222222"/>
                </a:solidFill>
                <a:latin typeface="Red Hat Display"/>
                <a:cs typeface="Red Hat Display"/>
              </a:rPr>
              <a:t> a reels v </a:t>
            </a:r>
            <a:r>
              <a:rPr sz="1300" b="0" i="0" dirty="0" err="1">
                <a:solidFill>
                  <a:srgbClr val="222222"/>
                </a:solidFill>
                <a:latin typeface="Red Hat Display"/>
                <a:cs typeface="Red Hat Display"/>
              </a:rPr>
              <a:t>novém</a:t>
            </a:r>
            <a:r>
              <a:rPr sz="1300" b="0" i="0" dirty="0">
                <a:solidFill>
                  <a:srgbClr val="222222"/>
                </a:solidFill>
                <a:latin typeface="Red Hat Display"/>
                <a:cs typeface="Red Hat Display"/>
              </a:rPr>
              <a:t> </a:t>
            </a:r>
            <a:r>
              <a:rPr sz="1300" b="0" i="0" dirty="0" err="1">
                <a:solidFill>
                  <a:srgbClr val="222222"/>
                </a:solidFill>
                <a:latin typeface="Red Hat Display"/>
                <a:cs typeface="Red Hat Display"/>
              </a:rPr>
              <a:t>studiu</a:t>
            </a:r>
            <a:r>
              <a:rPr sz="1300" b="0" i="0" dirty="0">
                <a:solidFill>
                  <a:srgbClr val="222222"/>
                </a:solidFill>
                <a:latin typeface="Red Hat Display"/>
                <a:cs typeface="Red Hat Display"/>
              </a:rPr>
              <a:t>, </a:t>
            </a:r>
            <a:r>
              <a:rPr sz="1300" b="0" i="0" dirty="0" err="1">
                <a:solidFill>
                  <a:srgbClr val="222222"/>
                </a:solidFill>
                <a:latin typeface="Red Hat Display"/>
                <a:cs typeface="Red Hat Display"/>
              </a:rPr>
              <a:t>podpora</a:t>
            </a:r>
            <a:r>
              <a:rPr sz="1300" b="0" i="0" dirty="0">
                <a:solidFill>
                  <a:srgbClr val="222222"/>
                </a:solidFill>
                <a:latin typeface="Red Hat Display"/>
                <a:cs typeface="Red Hat Display"/>
              </a:rPr>
              <a:t> </a:t>
            </a:r>
            <a:r>
              <a:rPr sz="1300" b="0" i="0" dirty="0" err="1">
                <a:solidFill>
                  <a:srgbClr val="222222"/>
                </a:solidFill>
                <a:latin typeface="Red Hat Display"/>
                <a:cs typeface="Red Hat Display"/>
              </a:rPr>
              <a:t>obchodu</a:t>
            </a:r>
            <a:r>
              <a:rPr sz="1300" b="0" i="0" dirty="0">
                <a:solidFill>
                  <a:srgbClr val="222222"/>
                </a:solidFill>
                <a:latin typeface="Red Hat Display"/>
                <a:cs typeface="Red Hat Display"/>
              </a:rPr>
              <a:t> </a:t>
            </a:r>
            <a:r>
              <a:rPr sz="1300" b="0" i="0" dirty="0" err="1">
                <a:solidFill>
                  <a:srgbClr val="222222"/>
                </a:solidFill>
                <a:latin typeface="Red Hat Display"/>
                <a:cs typeface="Red Hat Display"/>
              </a:rPr>
              <a:t>i</a:t>
            </a:r>
            <a:r>
              <a:rPr sz="1300" b="0" i="0" dirty="0">
                <a:solidFill>
                  <a:srgbClr val="222222"/>
                </a:solidFill>
                <a:latin typeface="Red Hat Display"/>
                <a:cs typeface="Red Hat Display"/>
              </a:rPr>
              <a:t> </a:t>
            </a:r>
            <a:r>
              <a:rPr sz="1300" b="0" i="0" dirty="0" err="1">
                <a:solidFill>
                  <a:srgbClr val="222222"/>
                </a:solidFill>
                <a:latin typeface="Red Hat Display"/>
                <a:cs typeface="Red Hat Display"/>
              </a:rPr>
              <a:t>klientů</a:t>
            </a:r>
            <a:endParaRPr sz="1300" b="0" i="0" dirty="0">
              <a:solidFill>
                <a:srgbClr val="222222"/>
              </a:solidFill>
              <a:latin typeface="Red Hat Display"/>
              <a:cs typeface="Red Hat Display"/>
            </a:endParaRPr>
          </a:p>
        </p:txBody>
      </p:sp>
      <p:sp>
        <p:nvSpPr>
          <p:cNvPr id="17" name="Rectangle 16"/>
          <p:cNvSpPr/>
          <p:nvPr/>
        </p:nvSpPr>
        <p:spPr>
          <a:xfrm>
            <a:off x="822960" y="5029200"/>
            <a:ext cx="10543032" cy="960120"/>
          </a:xfrm>
          <a:prstGeom prst="rect">
            <a:avLst/>
          </a:prstGeom>
          <a:solidFill>
            <a:srgbClr val="EFE6D2"/>
          </a:solidFill>
          <a:ln w="9525">
            <a:solidFill>
              <a:srgbClr val="8A6D3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1188720" y="5074920"/>
            <a:ext cx="9784080" cy="868680"/>
          </a:xfrm>
          <a:prstGeom prst="rect">
            <a:avLst/>
          </a:prstGeom>
          <a:noFill/>
        </p:spPr>
        <p:txBody>
          <a:bodyPr wrap="square" lIns="0" tIns="0" rIns="0" bIns="0" anchor="ctr">
            <a:spAutoFit/>
          </a:bodyPr>
          <a:lstStyle/>
          <a:p>
            <a:r>
              <a:rPr sz="1400" b="1" i="0">
                <a:solidFill>
                  <a:srgbClr val="8A6D3B"/>
                </a:solidFill>
                <a:latin typeface="Red Hat Display"/>
                <a:cs typeface="Red Hat Display"/>
              </a:rPr>
              <a:t>Páka navíc:  </a:t>
            </a:r>
            <a:r>
              <a:rPr sz="1400" b="0" i="0">
                <a:solidFill>
                  <a:srgbClr val="222222"/>
                </a:solidFill>
                <a:latin typeface="Red Hat Display"/>
                <a:cs typeface="Red Hat Display"/>
              </a:rPr>
              <a:t>in-house video nám funguje pro marketing i akvizici nejlíp a doteď ho draze řešíme přes externisty. Novou službu nabídneme nejdřív stávajícím klientům.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p:cNvSpPr/>
          <p:nvPr/>
        </p:nvSpPr>
        <p:spPr>
          <a:xfrm>
            <a:off x="822960" y="566928"/>
            <a:ext cx="10543032" cy="12700"/>
          </a:xfrm>
          <a:prstGeom prst="rect">
            <a:avLst/>
          </a:prstGeom>
          <a:solidFill>
            <a:srgbClr val="8A6D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822960" y="219456"/>
            <a:ext cx="7315200" cy="310896"/>
          </a:xfrm>
          <a:prstGeom prst="rect">
            <a:avLst/>
          </a:prstGeom>
          <a:noFill/>
        </p:spPr>
        <p:txBody>
          <a:bodyPr wrap="square" lIns="0" tIns="0" rIns="0" bIns="0" anchor="t">
            <a:spAutoFit/>
          </a:bodyPr>
          <a:lstStyle/>
          <a:p>
            <a:r>
              <a:rPr sz="950" b="1" i="0">
                <a:solidFill>
                  <a:srgbClr val="666666"/>
                </a:solidFill>
                <a:latin typeface="Red Hat Display"/>
                <a:cs typeface="Red Hat Display"/>
              </a:rPr>
              <a:t>ELLER studio  ·  investiční nabídka 2026</a:t>
            </a:r>
          </a:p>
        </p:txBody>
      </p:sp>
      <p:pic>
        <p:nvPicPr>
          <p:cNvPr id="4" name="Picture 3" descr="image.png"/>
          <p:cNvPicPr>
            <a:picLocks noChangeAspect="1"/>
          </p:cNvPicPr>
          <p:nvPr/>
        </p:nvPicPr>
        <p:blipFill>
          <a:blip r:embed="rId2"/>
          <a:stretch>
            <a:fillRect/>
          </a:stretch>
        </p:blipFill>
        <p:spPr>
          <a:xfrm>
            <a:off x="10195560" y="182880"/>
            <a:ext cx="813173" cy="329184"/>
          </a:xfrm>
          <a:prstGeom prst="rect">
            <a:avLst/>
          </a:prstGeom>
        </p:spPr>
      </p:pic>
      <p:sp>
        <p:nvSpPr>
          <p:cNvPr id="5" name="TextBox 4"/>
          <p:cNvSpPr txBox="1"/>
          <p:nvPr/>
        </p:nvSpPr>
        <p:spPr>
          <a:xfrm>
            <a:off x="10515600" y="6355080"/>
            <a:ext cx="914400" cy="274320"/>
          </a:xfrm>
          <a:prstGeom prst="rect">
            <a:avLst/>
          </a:prstGeom>
          <a:noFill/>
        </p:spPr>
        <p:txBody>
          <a:bodyPr wrap="square" lIns="0" tIns="0" rIns="0" bIns="0" anchor="t">
            <a:spAutoFit/>
          </a:bodyPr>
          <a:lstStyle/>
          <a:p>
            <a:pPr algn="r"/>
            <a:r>
              <a:rPr sz="900" b="0" i="0">
                <a:solidFill>
                  <a:srgbClr val="666666"/>
                </a:solidFill>
                <a:latin typeface="Red Hat Display"/>
                <a:cs typeface="Red Hat Display"/>
              </a:rPr>
              <a:t>8 / 12</a:t>
            </a:r>
          </a:p>
        </p:txBody>
      </p:sp>
      <p:sp>
        <p:nvSpPr>
          <p:cNvPr id="6" name="TextBox 5"/>
          <p:cNvSpPr txBox="1"/>
          <p:nvPr/>
        </p:nvSpPr>
        <p:spPr>
          <a:xfrm>
            <a:off x="822960" y="868680"/>
            <a:ext cx="10515600" cy="640080"/>
          </a:xfrm>
          <a:prstGeom prst="rect">
            <a:avLst/>
          </a:prstGeom>
          <a:noFill/>
        </p:spPr>
        <p:txBody>
          <a:bodyPr wrap="square" lIns="0" tIns="0" rIns="0" bIns="0" anchor="t">
            <a:spAutoFit/>
          </a:bodyPr>
          <a:lstStyle/>
          <a:p>
            <a:r>
              <a:rPr sz="2400" b="1" i="0">
                <a:solidFill>
                  <a:srgbClr val="8A6D3B"/>
                </a:solidFill>
                <a:latin typeface="Red Hat Display"/>
                <a:cs typeface="Red Hat Display"/>
              </a:rPr>
              <a:t>G)  </a:t>
            </a:r>
            <a:r>
              <a:rPr sz="2400" b="1" i="0">
                <a:solidFill>
                  <a:srgbClr val="222222"/>
                </a:solidFill>
                <a:latin typeface="Red Hat Display"/>
                <a:cs typeface="Red Hat Display"/>
              </a:rPr>
              <a:t>Harmonogram čerpání: dvě vlny</a:t>
            </a:r>
          </a:p>
        </p:txBody>
      </p:sp>
      <p:sp>
        <p:nvSpPr>
          <p:cNvPr id="7" name="TextBox 6"/>
          <p:cNvSpPr txBox="1"/>
          <p:nvPr/>
        </p:nvSpPr>
        <p:spPr>
          <a:xfrm>
            <a:off x="822960" y="1645920"/>
            <a:ext cx="10515600" cy="640080"/>
          </a:xfrm>
          <a:prstGeom prst="rect">
            <a:avLst/>
          </a:prstGeom>
          <a:noFill/>
        </p:spPr>
        <p:txBody>
          <a:bodyPr wrap="square" lIns="0" tIns="0" rIns="0" bIns="0" anchor="t">
            <a:spAutoFit/>
          </a:bodyPr>
          <a:lstStyle/>
          <a:p>
            <a:pPr>
              <a:lnSpc>
                <a:spcPct val="112000"/>
              </a:lnSpc>
              <a:spcBef>
                <a:spcPts val="0"/>
              </a:spcBef>
              <a:spcAft>
                <a:spcPts val="400"/>
              </a:spcAft>
            </a:pPr>
            <a:r>
              <a:rPr sz="1400" b="0" i="0">
                <a:solidFill>
                  <a:srgbClr val="222222"/>
                </a:solidFill>
                <a:latin typeface="Red Hat Display"/>
                <a:cs typeface="Red Hat Display"/>
              </a:rPr>
              <a:t>Investici nespálíme najednou. Polovinu hned do zázemí a rozjezdu, druhou držíme jako řízený polštář na mzdy nových lidí, než se plně zapojí.</a:t>
            </a:r>
          </a:p>
        </p:txBody>
      </p:sp>
      <p:sp>
        <p:nvSpPr>
          <p:cNvPr id="8" name="Rectangle 7"/>
          <p:cNvSpPr/>
          <p:nvPr/>
        </p:nvSpPr>
        <p:spPr>
          <a:xfrm>
            <a:off x="822960" y="2514600"/>
            <a:ext cx="5193792" cy="2331720"/>
          </a:xfrm>
          <a:prstGeom prst="rect">
            <a:avLst/>
          </a:prstGeom>
          <a:solidFill>
            <a:srgbClr val="EFE6D2"/>
          </a:solidFill>
          <a:ln w="9525">
            <a:solidFill>
              <a:srgbClr val="8A6D3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1097280" y="2743200"/>
            <a:ext cx="4645152" cy="1920240"/>
          </a:xfrm>
          <a:prstGeom prst="rect">
            <a:avLst/>
          </a:prstGeom>
          <a:noFill/>
        </p:spPr>
        <p:txBody>
          <a:bodyPr wrap="square" lIns="0" tIns="0" rIns="0" bIns="0" anchor="t">
            <a:spAutoFit/>
          </a:bodyPr>
          <a:lstStyle/>
          <a:p>
            <a:pPr>
              <a:lnSpc>
                <a:spcPct val="106000"/>
              </a:lnSpc>
              <a:spcBef>
                <a:spcPts val="0"/>
              </a:spcBef>
              <a:spcAft>
                <a:spcPts val="200"/>
              </a:spcAft>
            </a:pPr>
            <a:r>
              <a:rPr sz="1300" b="1" i="0" dirty="0" err="1">
                <a:solidFill>
                  <a:srgbClr val="8A6D3B"/>
                </a:solidFill>
                <a:latin typeface="Red Hat Display"/>
                <a:cs typeface="Red Hat Display"/>
              </a:rPr>
              <a:t>Vlna</a:t>
            </a:r>
            <a:r>
              <a:rPr sz="1300" b="1" i="0" dirty="0">
                <a:solidFill>
                  <a:srgbClr val="8A6D3B"/>
                </a:solidFill>
                <a:latin typeface="Red Hat Display"/>
                <a:cs typeface="Red Hat Display"/>
              </a:rPr>
              <a:t> 1  ·  1. </a:t>
            </a:r>
            <a:r>
              <a:rPr sz="1300" b="1" i="0" dirty="0" err="1">
                <a:solidFill>
                  <a:srgbClr val="8A6D3B"/>
                </a:solidFill>
                <a:latin typeface="Red Hat Display"/>
                <a:cs typeface="Red Hat Display"/>
              </a:rPr>
              <a:t>až</a:t>
            </a:r>
            <a:r>
              <a:rPr sz="1300" b="1" i="0" dirty="0">
                <a:solidFill>
                  <a:srgbClr val="8A6D3B"/>
                </a:solidFill>
                <a:latin typeface="Red Hat Display"/>
                <a:cs typeface="Red Hat Display"/>
              </a:rPr>
              <a:t> 2. </a:t>
            </a:r>
            <a:r>
              <a:rPr sz="1300" b="1" i="0" dirty="0" err="1">
                <a:solidFill>
                  <a:srgbClr val="8A6D3B"/>
                </a:solidFill>
                <a:latin typeface="Red Hat Display"/>
                <a:cs typeface="Red Hat Display"/>
              </a:rPr>
              <a:t>měsíc</a:t>
            </a:r>
            <a:endParaRPr sz="1300" b="1" i="0" dirty="0">
              <a:solidFill>
                <a:srgbClr val="8A6D3B"/>
              </a:solidFill>
              <a:latin typeface="Red Hat Display"/>
              <a:cs typeface="Red Hat Display"/>
            </a:endParaRPr>
          </a:p>
          <a:p>
            <a:pPr>
              <a:lnSpc>
                <a:spcPct val="100000"/>
              </a:lnSpc>
              <a:spcBef>
                <a:spcPts val="0"/>
              </a:spcBef>
              <a:spcAft>
                <a:spcPts val="800"/>
              </a:spcAft>
            </a:pPr>
            <a:r>
              <a:rPr lang="cs-CZ" sz="2200" b="1" i="0" dirty="0">
                <a:solidFill>
                  <a:srgbClr val="222222"/>
                </a:solidFill>
                <a:latin typeface="Red Hat Display"/>
                <a:cs typeface="Red Hat Display"/>
              </a:rPr>
              <a:t>450 </a:t>
            </a:r>
            <a:r>
              <a:rPr sz="2200" b="1" i="0" dirty="0">
                <a:solidFill>
                  <a:srgbClr val="222222"/>
                </a:solidFill>
                <a:latin typeface="Red Hat Display"/>
                <a:cs typeface="Red Hat Display"/>
              </a:rPr>
              <a:t>000 </a:t>
            </a:r>
            <a:r>
              <a:rPr sz="2200" b="1" i="0" dirty="0" err="1">
                <a:solidFill>
                  <a:srgbClr val="222222"/>
                </a:solidFill>
                <a:latin typeface="Red Hat Display"/>
                <a:cs typeface="Red Hat Display"/>
              </a:rPr>
              <a:t>Kč</a:t>
            </a:r>
            <a:r>
              <a:rPr sz="2200" b="1" i="0" dirty="0">
                <a:solidFill>
                  <a:srgbClr val="222222"/>
                </a:solidFill>
                <a:latin typeface="Red Hat Display"/>
                <a:cs typeface="Red Hat Display"/>
              </a:rPr>
              <a:t> </a:t>
            </a:r>
            <a:r>
              <a:rPr sz="2200" b="1" i="0" dirty="0" err="1">
                <a:solidFill>
                  <a:srgbClr val="222222"/>
                </a:solidFill>
                <a:latin typeface="Red Hat Display"/>
                <a:cs typeface="Red Hat Display"/>
              </a:rPr>
              <a:t>jednorázově</a:t>
            </a:r>
            <a:endParaRPr sz="2200" b="1" i="0" dirty="0">
              <a:solidFill>
                <a:srgbClr val="222222"/>
              </a:solidFill>
              <a:latin typeface="Red Hat Display"/>
              <a:cs typeface="Red Hat Display"/>
            </a:endParaRPr>
          </a:p>
          <a:p>
            <a:pPr>
              <a:lnSpc>
                <a:spcPct val="112000"/>
              </a:lnSpc>
              <a:spcBef>
                <a:spcPts val="0"/>
              </a:spcBef>
              <a:spcAft>
                <a:spcPts val="500"/>
              </a:spcAft>
            </a:pPr>
            <a:r>
              <a:rPr sz="1250" b="0" i="0" dirty="0">
                <a:solidFill>
                  <a:srgbClr val="8A6D3B"/>
                </a:solidFill>
                <a:latin typeface="Red Hat Display"/>
                <a:cs typeface="Red Hat Display"/>
              </a:rPr>
              <a:t>–  </a:t>
            </a:r>
            <a:r>
              <a:rPr sz="1250" b="0" i="0" dirty="0">
                <a:solidFill>
                  <a:srgbClr val="222222"/>
                </a:solidFill>
                <a:latin typeface="Red Hat Display"/>
                <a:cs typeface="Red Hat Display"/>
              </a:rPr>
              <a:t>350 000 </a:t>
            </a:r>
            <a:r>
              <a:rPr sz="1250" b="0" i="0" dirty="0" err="1">
                <a:solidFill>
                  <a:srgbClr val="222222"/>
                </a:solidFill>
                <a:latin typeface="Red Hat Display"/>
                <a:cs typeface="Red Hat Display"/>
              </a:rPr>
              <a:t>Kč</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na</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zázemí</a:t>
            </a:r>
            <a:r>
              <a:rPr sz="1250" b="0" i="0" dirty="0">
                <a:solidFill>
                  <a:srgbClr val="222222"/>
                </a:solidFill>
                <a:latin typeface="Red Hat Display"/>
                <a:cs typeface="Red Hat Display"/>
              </a:rPr>
              <a:t> a </a:t>
            </a:r>
            <a:r>
              <a:rPr sz="1250" b="0" i="0" dirty="0" err="1">
                <a:solidFill>
                  <a:srgbClr val="222222"/>
                </a:solidFill>
                <a:latin typeface="Red Hat Display"/>
                <a:cs typeface="Red Hat Display"/>
              </a:rPr>
              <a:t>vybavení</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židle</a:t>
            </a:r>
            <a:r>
              <a:rPr sz="1250" b="0" i="0" dirty="0">
                <a:solidFill>
                  <a:srgbClr val="222222"/>
                </a:solidFill>
                <a:latin typeface="Red Hat Display"/>
                <a:cs typeface="Red Hat Display"/>
              </a:rPr>
              <a:t>, monitory, </a:t>
            </a:r>
            <a:r>
              <a:rPr sz="1250" b="0" i="0" dirty="0" err="1">
                <a:solidFill>
                  <a:srgbClr val="222222"/>
                </a:solidFill>
                <a:latin typeface="Red Hat Display"/>
                <a:cs typeface="Red Hat Display"/>
              </a:rPr>
              <a:t>zasedačka</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interní</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natáčecí</a:t>
            </a:r>
            <a:r>
              <a:rPr sz="1250" b="0" i="0" dirty="0">
                <a:solidFill>
                  <a:srgbClr val="222222"/>
                </a:solidFill>
                <a:latin typeface="Red Hat Display"/>
                <a:cs typeface="Red Hat Display"/>
              </a:rPr>
              <a:t> studio, </a:t>
            </a:r>
            <a:r>
              <a:rPr sz="1250" b="0" i="0" dirty="0" err="1">
                <a:solidFill>
                  <a:srgbClr val="222222"/>
                </a:solidFill>
                <a:latin typeface="Red Hat Display"/>
                <a:cs typeface="Red Hat Display"/>
              </a:rPr>
              <a:t>akustika</a:t>
            </a:r>
            <a:r>
              <a:rPr sz="1250" b="0" i="0" dirty="0">
                <a:solidFill>
                  <a:srgbClr val="222222"/>
                </a:solidFill>
                <a:latin typeface="Red Hat Display"/>
                <a:cs typeface="Red Hat Display"/>
              </a:rPr>
              <a:t>.</a:t>
            </a:r>
          </a:p>
          <a:p>
            <a:pPr>
              <a:lnSpc>
                <a:spcPct val="112000"/>
              </a:lnSpc>
              <a:spcBef>
                <a:spcPts val="0"/>
              </a:spcBef>
              <a:spcAft>
                <a:spcPts val="0"/>
              </a:spcAft>
            </a:pPr>
            <a:r>
              <a:rPr sz="1250" b="0" i="0" dirty="0">
                <a:solidFill>
                  <a:srgbClr val="8A6D3B"/>
                </a:solidFill>
                <a:latin typeface="Red Hat Display"/>
                <a:cs typeface="Red Hat Display"/>
              </a:rPr>
              <a:t>–  </a:t>
            </a:r>
            <a:r>
              <a:rPr sz="1250" b="0" i="0" dirty="0">
                <a:solidFill>
                  <a:srgbClr val="222222"/>
                </a:solidFill>
                <a:latin typeface="Red Hat Display"/>
                <a:cs typeface="Red Hat Display"/>
              </a:rPr>
              <a:t>100 000 </a:t>
            </a:r>
            <a:r>
              <a:rPr sz="1250" b="0" i="0" dirty="0" err="1">
                <a:solidFill>
                  <a:srgbClr val="222222"/>
                </a:solidFill>
                <a:latin typeface="Red Hat Display"/>
                <a:cs typeface="Red Hat Display"/>
              </a:rPr>
              <a:t>Kč</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na</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nábor</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inzerce</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výběr</a:t>
            </a:r>
            <a:r>
              <a:rPr sz="1250" b="0" i="0" dirty="0">
                <a:solidFill>
                  <a:srgbClr val="222222"/>
                </a:solidFill>
                <a:latin typeface="Red Hat Display"/>
                <a:cs typeface="Red Hat Display"/>
              </a:rPr>
              <a:t> a onboarding </a:t>
            </a:r>
            <a:r>
              <a:rPr sz="1250" b="0" i="0" dirty="0" err="1">
                <a:solidFill>
                  <a:srgbClr val="222222"/>
                </a:solidFill>
                <a:latin typeface="Red Hat Display"/>
                <a:cs typeface="Red Hat Display"/>
              </a:rPr>
              <a:t>tří</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pozic</a:t>
            </a:r>
            <a:r>
              <a:rPr sz="1250" b="0" i="0" dirty="0">
                <a:solidFill>
                  <a:srgbClr val="222222"/>
                </a:solidFill>
                <a:latin typeface="Red Hat Display"/>
                <a:cs typeface="Red Hat Display"/>
              </a:rPr>
              <a:t>.</a:t>
            </a:r>
          </a:p>
        </p:txBody>
      </p:sp>
      <p:sp>
        <p:nvSpPr>
          <p:cNvPr id="10" name="Rectangle 9"/>
          <p:cNvSpPr/>
          <p:nvPr/>
        </p:nvSpPr>
        <p:spPr>
          <a:xfrm>
            <a:off x="6172200" y="2514600"/>
            <a:ext cx="5193792" cy="2331720"/>
          </a:xfrm>
          <a:prstGeom prst="rect">
            <a:avLst/>
          </a:prstGeom>
          <a:solidFill>
            <a:srgbClr val="F7F2E6"/>
          </a:solidFill>
          <a:ln w="9525">
            <a:solidFill>
              <a:srgbClr val="B89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6446520" y="2743200"/>
            <a:ext cx="4645152" cy="1920240"/>
          </a:xfrm>
          <a:prstGeom prst="rect">
            <a:avLst/>
          </a:prstGeom>
          <a:noFill/>
        </p:spPr>
        <p:txBody>
          <a:bodyPr wrap="square" lIns="0" tIns="0" rIns="0" bIns="0" anchor="t">
            <a:spAutoFit/>
          </a:bodyPr>
          <a:lstStyle/>
          <a:p>
            <a:pPr>
              <a:lnSpc>
                <a:spcPct val="106000"/>
              </a:lnSpc>
              <a:spcBef>
                <a:spcPts val="0"/>
              </a:spcBef>
              <a:spcAft>
                <a:spcPts val="200"/>
              </a:spcAft>
            </a:pPr>
            <a:r>
              <a:rPr sz="1300" b="1" i="0" dirty="0" err="1">
                <a:solidFill>
                  <a:srgbClr val="8A6D3B"/>
                </a:solidFill>
                <a:latin typeface="Red Hat Display"/>
                <a:cs typeface="Red Hat Display"/>
              </a:rPr>
              <a:t>Vlna</a:t>
            </a:r>
            <a:r>
              <a:rPr sz="1300" b="1" i="0" dirty="0">
                <a:solidFill>
                  <a:srgbClr val="8A6D3B"/>
                </a:solidFill>
                <a:latin typeface="Red Hat Display"/>
                <a:cs typeface="Red Hat Display"/>
              </a:rPr>
              <a:t> 2  ·  3. </a:t>
            </a:r>
            <a:r>
              <a:rPr sz="1300" b="1" i="0" dirty="0" err="1">
                <a:solidFill>
                  <a:srgbClr val="8A6D3B"/>
                </a:solidFill>
                <a:latin typeface="Red Hat Display"/>
                <a:cs typeface="Red Hat Display"/>
              </a:rPr>
              <a:t>až</a:t>
            </a:r>
            <a:r>
              <a:rPr sz="1300" b="1" i="0" dirty="0">
                <a:solidFill>
                  <a:srgbClr val="8A6D3B"/>
                </a:solidFill>
                <a:latin typeface="Red Hat Display"/>
                <a:cs typeface="Red Hat Display"/>
              </a:rPr>
              <a:t> 6. </a:t>
            </a:r>
            <a:r>
              <a:rPr sz="1300" b="1" i="0" dirty="0" err="1">
                <a:solidFill>
                  <a:srgbClr val="8A6D3B"/>
                </a:solidFill>
                <a:latin typeface="Red Hat Display"/>
                <a:cs typeface="Red Hat Display"/>
              </a:rPr>
              <a:t>měsíc</a:t>
            </a:r>
            <a:endParaRPr sz="1300" b="1" i="0" dirty="0">
              <a:solidFill>
                <a:srgbClr val="8A6D3B"/>
              </a:solidFill>
              <a:latin typeface="Red Hat Display"/>
              <a:cs typeface="Red Hat Display"/>
            </a:endParaRPr>
          </a:p>
          <a:p>
            <a:pPr>
              <a:lnSpc>
                <a:spcPct val="100000"/>
              </a:lnSpc>
              <a:spcBef>
                <a:spcPts val="0"/>
              </a:spcBef>
              <a:spcAft>
                <a:spcPts val="800"/>
              </a:spcAft>
            </a:pPr>
            <a:r>
              <a:rPr sz="2200" b="1" i="0" dirty="0">
                <a:solidFill>
                  <a:srgbClr val="222222"/>
                </a:solidFill>
                <a:latin typeface="Red Hat Display"/>
                <a:cs typeface="Red Hat Display"/>
              </a:rPr>
              <a:t>550 000 </a:t>
            </a:r>
            <a:r>
              <a:rPr sz="2200" b="1" i="0" dirty="0" err="1">
                <a:solidFill>
                  <a:srgbClr val="222222"/>
                </a:solidFill>
                <a:latin typeface="Red Hat Display"/>
                <a:cs typeface="Red Hat Display"/>
              </a:rPr>
              <a:t>Kč</a:t>
            </a:r>
            <a:r>
              <a:rPr sz="2200" b="1" i="0" dirty="0">
                <a:solidFill>
                  <a:srgbClr val="222222"/>
                </a:solidFill>
                <a:latin typeface="Red Hat Display"/>
                <a:cs typeface="Red Hat Display"/>
              </a:rPr>
              <a:t> </a:t>
            </a:r>
            <a:r>
              <a:rPr sz="2200" b="1" i="0" dirty="0" err="1">
                <a:solidFill>
                  <a:srgbClr val="222222"/>
                </a:solidFill>
                <a:latin typeface="Red Hat Display"/>
                <a:cs typeface="Red Hat Display"/>
              </a:rPr>
              <a:t>postupně</a:t>
            </a:r>
            <a:endParaRPr sz="2200" b="1" i="0" dirty="0">
              <a:solidFill>
                <a:srgbClr val="222222"/>
              </a:solidFill>
              <a:latin typeface="Red Hat Display"/>
              <a:cs typeface="Red Hat Display"/>
            </a:endParaRPr>
          </a:p>
          <a:p>
            <a:pPr>
              <a:lnSpc>
                <a:spcPct val="112000"/>
              </a:lnSpc>
              <a:spcBef>
                <a:spcPts val="0"/>
              </a:spcBef>
              <a:spcAft>
                <a:spcPts val="600"/>
              </a:spcAft>
            </a:pPr>
            <a:r>
              <a:rPr sz="1250" b="0" i="0" dirty="0">
                <a:solidFill>
                  <a:srgbClr val="222222"/>
                </a:solidFill>
                <a:latin typeface="Red Hat Display"/>
                <a:cs typeface="Red Hat Display"/>
              </a:rPr>
              <a:t>cashflow </a:t>
            </a:r>
            <a:r>
              <a:rPr sz="1250" b="0" i="0" dirty="0" err="1">
                <a:solidFill>
                  <a:srgbClr val="222222"/>
                </a:solidFill>
                <a:latin typeface="Red Hat Display"/>
                <a:cs typeface="Red Hat Display"/>
              </a:rPr>
              <a:t>polštář</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na</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mzdy</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nových</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lidí</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dokud</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nedosáhnou</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plné</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vytíženosti</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placenou</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prací</a:t>
            </a:r>
            <a:r>
              <a:rPr sz="1250" b="0" i="0" dirty="0">
                <a:solidFill>
                  <a:srgbClr val="222222"/>
                </a:solidFill>
                <a:latin typeface="Red Hat Display"/>
                <a:cs typeface="Red Hat Display"/>
              </a:rPr>
              <a:t>.</a:t>
            </a:r>
          </a:p>
          <a:p>
            <a:pPr>
              <a:lnSpc>
                <a:spcPct val="110000"/>
              </a:lnSpc>
              <a:spcBef>
                <a:spcPts val="0"/>
              </a:spcBef>
              <a:spcAft>
                <a:spcPts val="400"/>
              </a:spcAft>
            </a:pPr>
            <a:r>
              <a:rPr sz="1250" b="0" i="0" dirty="0">
                <a:solidFill>
                  <a:srgbClr val="8A6D3B"/>
                </a:solidFill>
                <a:latin typeface="Red Hat Display"/>
                <a:cs typeface="Red Hat Display"/>
              </a:rPr>
              <a:t>–  </a:t>
            </a:r>
            <a:r>
              <a:rPr sz="1250" b="0" i="0" dirty="0">
                <a:solidFill>
                  <a:srgbClr val="222222"/>
                </a:solidFill>
                <a:latin typeface="Red Hat Display"/>
                <a:cs typeface="Red Hat Display"/>
              </a:rPr>
              <a:t>3.–4. </a:t>
            </a:r>
            <a:r>
              <a:rPr sz="1250" b="0" i="0" dirty="0" err="1">
                <a:solidFill>
                  <a:srgbClr val="222222"/>
                </a:solidFill>
                <a:latin typeface="Red Hat Display"/>
                <a:cs typeface="Red Hat Display"/>
              </a:rPr>
              <a:t>měsíc</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cca</a:t>
            </a:r>
            <a:r>
              <a:rPr sz="1250" b="0" i="0" dirty="0">
                <a:solidFill>
                  <a:srgbClr val="222222"/>
                </a:solidFill>
                <a:latin typeface="Red Hat Display"/>
                <a:cs typeface="Red Hat Display"/>
              </a:rPr>
              <a:t> 200 000 </a:t>
            </a:r>
            <a:r>
              <a:rPr sz="1250" b="0" i="0" dirty="0" err="1">
                <a:solidFill>
                  <a:srgbClr val="222222"/>
                </a:solidFill>
                <a:latin typeface="Red Hat Display"/>
                <a:cs typeface="Red Hat Display"/>
              </a:rPr>
              <a:t>Kč</a:t>
            </a:r>
            <a:r>
              <a:rPr sz="1250" b="0" i="0" dirty="0">
                <a:solidFill>
                  <a:srgbClr val="222222"/>
                </a:solidFill>
                <a:latin typeface="Red Hat Display"/>
                <a:cs typeface="Red Hat Display"/>
              </a:rPr>
              <a:t> / </a:t>
            </a:r>
            <a:r>
              <a:rPr sz="1250" b="0" i="0" dirty="0" err="1">
                <a:solidFill>
                  <a:srgbClr val="222222"/>
                </a:solidFill>
                <a:latin typeface="Red Hat Display"/>
                <a:cs typeface="Red Hat Display"/>
              </a:rPr>
              <a:t>měs</a:t>
            </a:r>
            <a:endParaRPr sz="1250" b="0" i="0" dirty="0">
              <a:solidFill>
                <a:srgbClr val="222222"/>
              </a:solidFill>
              <a:latin typeface="Red Hat Display"/>
              <a:cs typeface="Red Hat Display"/>
            </a:endParaRPr>
          </a:p>
          <a:p>
            <a:pPr>
              <a:lnSpc>
                <a:spcPct val="110000"/>
              </a:lnSpc>
              <a:spcBef>
                <a:spcPts val="0"/>
              </a:spcBef>
              <a:spcAft>
                <a:spcPts val="0"/>
              </a:spcAft>
            </a:pPr>
            <a:r>
              <a:rPr sz="1250" b="0" i="0" dirty="0">
                <a:solidFill>
                  <a:srgbClr val="8A6D3B"/>
                </a:solidFill>
                <a:latin typeface="Red Hat Display"/>
                <a:cs typeface="Red Hat Display"/>
              </a:rPr>
              <a:t>–  </a:t>
            </a:r>
            <a:r>
              <a:rPr sz="1250" b="0" i="0" dirty="0">
                <a:solidFill>
                  <a:srgbClr val="222222"/>
                </a:solidFill>
                <a:latin typeface="Red Hat Display"/>
                <a:cs typeface="Red Hat Display"/>
              </a:rPr>
              <a:t>5.–6. </a:t>
            </a:r>
            <a:r>
              <a:rPr sz="1250" b="0" i="0" dirty="0" err="1">
                <a:solidFill>
                  <a:srgbClr val="222222"/>
                </a:solidFill>
                <a:latin typeface="Red Hat Display"/>
                <a:cs typeface="Red Hat Display"/>
              </a:rPr>
              <a:t>měsíc</a:t>
            </a:r>
            <a:r>
              <a:rPr sz="1250" b="0" i="0" dirty="0">
                <a:solidFill>
                  <a:srgbClr val="222222"/>
                </a:solidFill>
                <a:latin typeface="Red Hat Display"/>
                <a:cs typeface="Red Hat Display"/>
              </a:rPr>
              <a:t>: </a:t>
            </a:r>
            <a:r>
              <a:rPr sz="1250" b="0" i="0" dirty="0" err="1">
                <a:solidFill>
                  <a:srgbClr val="222222"/>
                </a:solidFill>
                <a:latin typeface="Red Hat Display"/>
                <a:cs typeface="Red Hat Display"/>
              </a:rPr>
              <a:t>cca</a:t>
            </a:r>
            <a:r>
              <a:rPr sz="1250" b="0" i="0" dirty="0">
                <a:solidFill>
                  <a:srgbClr val="222222"/>
                </a:solidFill>
                <a:latin typeface="Red Hat Display"/>
                <a:cs typeface="Red Hat Display"/>
              </a:rPr>
              <a:t> 75 000 </a:t>
            </a:r>
            <a:r>
              <a:rPr sz="1250" b="0" i="0" dirty="0" err="1">
                <a:solidFill>
                  <a:srgbClr val="222222"/>
                </a:solidFill>
                <a:latin typeface="Red Hat Display"/>
                <a:cs typeface="Red Hat Display"/>
              </a:rPr>
              <a:t>Kč</a:t>
            </a:r>
            <a:r>
              <a:rPr sz="1250" b="0" i="0" dirty="0">
                <a:solidFill>
                  <a:srgbClr val="222222"/>
                </a:solidFill>
                <a:latin typeface="Red Hat Display"/>
                <a:cs typeface="Red Hat Display"/>
              </a:rPr>
              <a:t> / </a:t>
            </a:r>
            <a:r>
              <a:rPr sz="1250" b="0" i="0" dirty="0" err="1">
                <a:solidFill>
                  <a:srgbClr val="222222"/>
                </a:solidFill>
                <a:latin typeface="Red Hat Display"/>
                <a:cs typeface="Red Hat Display"/>
              </a:rPr>
              <a:t>měs</a:t>
            </a:r>
            <a:endParaRPr sz="1250" b="0" i="0" dirty="0">
              <a:solidFill>
                <a:srgbClr val="222222"/>
              </a:solidFill>
              <a:latin typeface="Red Hat Display"/>
              <a:cs typeface="Red Hat Display"/>
            </a:endParaRPr>
          </a:p>
        </p:txBody>
      </p:sp>
      <p:sp>
        <p:nvSpPr>
          <p:cNvPr id="12" name="Rectangle 11"/>
          <p:cNvSpPr/>
          <p:nvPr/>
        </p:nvSpPr>
        <p:spPr>
          <a:xfrm>
            <a:off x="822960" y="5029200"/>
            <a:ext cx="10543032" cy="960120"/>
          </a:xfrm>
          <a:prstGeom prst="rect">
            <a:avLst/>
          </a:prstGeom>
          <a:solidFill>
            <a:srgbClr val="FFFFFF"/>
          </a:solidFill>
          <a:ln w="9525">
            <a:solidFill>
              <a:srgbClr val="8A6D3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1188720" y="5074920"/>
            <a:ext cx="9784080" cy="868680"/>
          </a:xfrm>
          <a:prstGeom prst="rect">
            <a:avLst/>
          </a:prstGeom>
          <a:noFill/>
        </p:spPr>
        <p:txBody>
          <a:bodyPr wrap="square" lIns="0" tIns="0" rIns="0" bIns="0" anchor="ctr">
            <a:spAutoFit/>
          </a:bodyPr>
          <a:lstStyle/>
          <a:p>
            <a:r>
              <a:rPr sz="1400" b="1" i="0">
                <a:solidFill>
                  <a:srgbClr val="8A6D3B"/>
                </a:solidFill>
                <a:latin typeface="Red Hat Display"/>
                <a:cs typeface="Red Hat Display"/>
              </a:rPr>
              <a:t>Výsledek:  </a:t>
            </a:r>
            <a:r>
              <a:rPr sz="1400" b="0" i="0">
                <a:solidFill>
                  <a:srgbClr val="222222"/>
                </a:solidFill>
                <a:latin typeface="Red Hat Display"/>
                <a:cs typeface="Red Hat Display"/>
              </a:rPr>
              <a:t>od 7. měsíce je firma plně soběstačná, má reprezentativní zázemí a milion splnil svůj účel, aniž by kdy ohrozil stabilitu firmy.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p:cNvSpPr/>
          <p:nvPr/>
        </p:nvSpPr>
        <p:spPr>
          <a:xfrm>
            <a:off x="822960" y="566928"/>
            <a:ext cx="10543032" cy="12700"/>
          </a:xfrm>
          <a:prstGeom prst="rect">
            <a:avLst/>
          </a:prstGeom>
          <a:solidFill>
            <a:srgbClr val="8A6D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822960" y="219456"/>
            <a:ext cx="7315200" cy="310896"/>
          </a:xfrm>
          <a:prstGeom prst="rect">
            <a:avLst/>
          </a:prstGeom>
          <a:noFill/>
        </p:spPr>
        <p:txBody>
          <a:bodyPr wrap="square" lIns="0" tIns="0" rIns="0" bIns="0" anchor="t">
            <a:spAutoFit/>
          </a:bodyPr>
          <a:lstStyle/>
          <a:p>
            <a:r>
              <a:rPr sz="950" b="1" i="0">
                <a:solidFill>
                  <a:srgbClr val="666666"/>
                </a:solidFill>
                <a:latin typeface="Red Hat Display"/>
                <a:cs typeface="Red Hat Display"/>
              </a:rPr>
              <a:t>ELLER studio  ·  investiční nabídka 2026</a:t>
            </a:r>
          </a:p>
        </p:txBody>
      </p:sp>
      <p:pic>
        <p:nvPicPr>
          <p:cNvPr id="4" name="Picture 3" descr="image.png"/>
          <p:cNvPicPr>
            <a:picLocks noChangeAspect="1"/>
          </p:cNvPicPr>
          <p:nvPr/>
        </p:nvPicPr>
        <p:blipFill>
          <a:blip r:embed="rId2"/>
          <a:stretch>
            <a:fillRect/>
          </a:stretch>
        </p:blipFill>
        <p:spPr>
          <a:xfrm>
            <a:off x="10195560" y="182880"/>
            <a:ext cx="813173" cy="329184"/>
          </a:xfrm>
          <a:prstGeom prst="rect">
            <a:avLst/>
          </a:prstGeom>
        </p:spPr>
      </p:pic>
      <p:sp>
        <p:nvSpPr>
          <p:cNvPr id="5" name="TextBox 4"/>
          <p:cNvSpPr txBox="1"/>
          <p:nvPr/>
        </p:nvSpPr>
        <p:spPr>
          <a:xfrm>
            <a:off x="10515600" y="6355080"/>
            <a:ext cx="914400" cy="274320"/>
          </a:xfrm>
          <a:prstGeom prst="rect">
            <a:avLst/>
          </a:prstGeom>
          <a:noFill/>
        </p:spPr>
        <p:txBody>
          <a:bodyPr wrap="square" lIns="0" tIns="0" rIns="0" bIns="0" anchor="t">
            <a:spAutoFit/>
          </a:bodyPr>
          <a:lstStyle/>
          <a:p>
            <a:pPr algn="r"/>
            <a:r>
              <a:rPr sz="900" b="0" i="0">
                <a:solidFill>
                  <a:srgbClr val="666666"/>
                </a:solidFill>
                <a:latin typeface="Red Hat Display"/>
                <a:cs typeface="Red Hat Display"/>
              </a:rPr>
              <a:t>9 / 12</a:t>
            </a:r>
          </a:p>
        </p:txBody>
      </p:sp>
      <p:sp>
        <p:nvSpPr>
          <p:cNvPr id="6" name="TextBox 5"/>
          <p:cNvSpPr txBox="1"/>
          <p:nvPr/>
        </p:nvSpPr>
        <p:spPr>
          <a:xfrm>
            <a:off x="822960" y="868680"/>
            <a:ext cx="10515600" cy="640080"/>
          </a:xfrm>
          <a:prstGeom prst="rect">
            <a:avLst/>
          </a:prstGeom>
          <a:noFill/>
        </p:spPr>
        <p:txBody>
          <a:bodyPr wrap="square" lIns="0" tIns="0" rIns="0" bIns="0" anchor="t">
            <a:spAutoFit/>
          </a:bodyPr>
          <a:lstStyle/>
          <a:p>
            <a:r>
              <a:rPr sz="2400" b="1" i="0">
                <a:solidFill>
                  <a:srgbClr val="8A6D3B"/>
                </a:solidFill>
                <a:latin typeface="Red Hat Display"/>
                <a:cs typeface="Red Hat Display"/>
              </a:rPr>
              <a:t>H)  </a:t>
            </a:r>
            <a:r>
              <a:rPr sz="2400" b="1" i="0">
                <a:solidFill>
                  <a:srgbClr val="222222"/>
                </a:solidFill>
                <a:latin typeface="Red Hat Display"/>
                <a:cs typeface="Red Hat Display"/>
              </a:rPr>
              <a:t>Co to firmě přinese: projekce</a:t>
            </a:r>
          </a:p>
        </p:txBody>
      </p:sp>
      <p:sp>
        <p:nvSpPr>
          <p:cNvPr id="7" name="TextBox 6"/>
          <p:cNvSpPr txBox="1"/>
          <p:nvPr/>
        </p:nvSpPr>
        <p:spPr>
          <a:xfrm>
            <a:off x="822960" y="1645920"/>
            <a:ext cx="10515600" cy="640080"/>
          </a:xfrm>
          <a:prstGeom prst="rect">
            <a:avLst/>
          </a:prstGeom>
          <a:noFill/>
        </p:spPr>
        <p:txBody>
          <a:bodyPr wrap="square" lIns="0" tIns="0" rIns="0" bIns="0" anchor="t">
            <a:spAutoFit/>
          </a:bodyPr>
          <a:lstStyle/>
          <a:p>
            <a:pPr>
              <a:lnSpc>
                <a:spcPct val="112000"/>
              </a:lnSpc>
              <a:spcBef>
                <a:spcPts val="0"/>
              </a:spcBef>
              <a:spcAft>
                <a:spcPts val="400"/>
              </a:spcAft>
            </a:pPr>
            <a:r>
              <a:rPr sz="1400" b="0" i="0">
                <a:solidFill>
                  <a:srgbClr val="222222"/>
                </a:solidFill>
                <a:latin typeface="Red Hat Display"/>
                <a:cs typeface="Red Hat Display"/>
              </a:rPr>
              <a:t>První rok je záměrně transformační. Od druhého roku se investice naplno projeví a ziskovost se vrací na zdravé hodnoty.</a:t>
            </a:r>
          </a:p>
        </p:txBody>
      </p:sp>
      <p:sp>
        <p:nvSpPr>
          <p:cNvPr id="8" name="Rectangle 7"/>
          <p:cNvSpPr/>
          <p:nvPr/>
        </p:nvSpPr>
        <p:spPr>
          <a:xfrm>
            <a:off x="822960" y="2468880"/>
            <a:ext cx="3429000" cy="2148840"/>
          </a:xfrm>
          <a:prstGeom prst="rect">
            <a:avLst/>
          </a:prstGeom>
          <a:solidFill>
            <a:srgbClr val="F7F2E6"/>
          </a:solidFill>
          <a:ln w="9525">
            <a:solidFill>
              <a:srgbClr val="B89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1024128" y="2670048"/>
            <a:ext cx="3026664" cy="1783080"/>
          </a:xfrm>
          <a:prstGeom prst="rect">
            <a:avLst/>
          </a:prstGeom>
          <a:noFill/>
        </p:spPr>
        <p:txBody>
          <a:bodyPr wrap="square" lIns="0" tIns="0" rIns="0" bIns="0" anchor="ctr">
            <a:spAutoFit/>
          </a:bodyPr>
          <a:lstStyle/>
          <a:p>
            <a:pPr>
              <a:lnSpc>
                <a:spcPct val="106000"/>
              </a:lnSpc>
              <a:spcBef>
                <a:spcPts val="0"/>
              </a:spcBef>
              <a:spcAft>
                <a:spcPts val="600"/>
              </a:spcAft>
            </a:pPr>
            <a:r>
              <a:rPr sz="1150" b="1" i="0">
                <a:solidFill>
                  <a:srgbClr val="8A6D3B"/>
                </a:solidFill>
                <a:latin typeface="Red Hat Display"/>
                <a:cs typeface="Red Hat Display"/>
              </a:rPr>
              <a:t>Rok 1  ·  08/26 – 08/27</a:t>
            </a:r>
          </a:p>
          <a:p>
            <a:pPr>
              <a:lnSpc>
                <a:spcPct val="100000"/>
              </a:lnSpc>
              <a:spcBef>
                <a:spcPts val="0"/>
              </a:spcBef>
              <a:spcAft>
                <a:spcPts val="100"/>
              </a:spcAft>
            </a:pPr>
            <a:r>
              <a:rPr sz="2600" b="1" i="0">
                <a:solidFill>
                  <a:srgbClr val="222222"/>
                </a:solidFill>
                <a:latin typeface="Red Hat Display"/>
                <a:cs typeface="Red Hat Display"/>
              </a:rPr>
              <a:t>4,2 mil. Kč</a:t>
            </a:r>
          </a:p>
          <a:p>
            <a:pPr>
              <a:lnSpc>
                <a:spcPct val="106000"/>
              </a:lnSpc>
              <a:spcBef>
                <a:spcPts val="0"/>
              </a:spcBef>
              <a:spcAft>
                <a:spcPts val="800"/>
              </a:spcAft>
            </a:pPr>
            <a:r>
              <a:rPr sz="1100" b="0" i="0">
                <a:solidFill>
                  <a:srgbClr val="666666"/>
                </a:solidFill>
                <a:latin typeface="Red Hat Display"/>
                <a:cs typeface="Red Hat Display"/>
              </a:rPr>
              <a:t>obrat</a:t>
            </a:r>
          </a:p>
          <a:p>
            <a:pPr>
              <a:lnSpc>
                <a:spcPct val="106000"/>
              </a:lnSpc>
              <a:spcBef>
                <a:spcPts val="0"/>
              </a:spcBef>
              <a:spcAft>
                <a:spcPts val="300"/>
              </a:spcAft>
            </a:pPr>
            <a:r>
              <a:rPr sz="1500" b="1" i="0">
                <a:solidFill>
                  <a:srgbClr val="222222"/>
                </a:solidFill>
                <a:latin typeface="Red Hat Display"/>
                <a:cs typeface="Red Hat Display"/>
              </a:rPr>
              <a:t>zisk 450 tis. Kč</a:t>
            </a:r>
          </a:p>
          <a:p>
            <a:pPr>
              <a:lnSpc>
                <a:spcPct val="106000"/>
              </a:lnSpc>
              <a:spcBef>
                <a:spcPts val="0"/>
              </a:spcBef>
              <a:spcAft>
                <a:spcPts val="0"/>
              </a:spcAft>
            </a:pPr>
            <a:r>
              <a:rPr sz="1250" b="0" i="0">
                <a:solidFill>
                  <a:srgbClr val="666666"/>
                </a:solidFill>
                <a:latin typeface="Red Hat Display"/>
                <a:cs typeface="Red Hat Display"/>
              </a:rPr>
              <a:t>čistá marže 11 %</a:t>
            </a:r>
          </a:p>
        </p:txBody>
      </p:sp>
      <p:sp>
        <p:nvSpPr>
          <p:cNvPr id="10" name="Rectangle 9"/>
          <p:cNvSpPr/>
          <p:nvPr/>
        </p:nvSpPr>
        <p:spPr>
          <a:xfrm>
            <a:off x="4379976" y="2468880"/>
            <a:ext cx="3429000" cy="2148840"/>
          </a:xfrm>
          <a:prstGeom prst="rect">
            <a:avLst/>
          </a:prstGeom>
          <a:solidFill>
            <a:srgbClr val="F7F2E6"/>
          </a:solidFill>
          <a:ln w="9525">
            <a:solidFill>
              <a:srgbClr val="B89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4581144" y="2670048"/>
            <a:ext cx="3026664" cy="1783080"/>
          </a:xfrm>
          <a:prstGeom prst="rect">
            <a:avLst/>
          </a:prstGeom>
          <a:noFill/>
        </p:spPr>
        <p:txBody>
          <a:bodyPr wrap="square" lIns="0" tIns="0" rIns="0" bIns="0" anchor="ctr">
            <a:spAutoFit/>
          </a:bodyPr>
          <a:lstStyle/>
          <a:p>
            <a:pPr>
              <a:lnSpc>
                <a:spcPct val="106000"/>
              </a:lnSpc>
              <a:spcBef>
                <a:spcPts val="0"/>
              </a:spcBef>
              <a:spcAft>
                <a:spcPts val="600"/>
              </a:spcAft>
            </a:pPr>
            <a:r>
              <a:rPr sz="1150" b="1" i="0">
                <a:solidFill>
                  <a:srgbClr val="8A6D3B"/>
                </a:solidFill>
                <a:latin typeface="Red Hat Display"/>
                <a:cs typeface="Red Hat Display"/>
              </a:rPr>
              <a:t>Rok 2  ·  08/27 – 08/28</a:t>
            </a:r>
          </a:p>
          <a:p>
            <a:pPr>
              <a:lnSpc>
                <a:spcPct val="100000"/>
              </a:lnSpc>
              <a:spcBef>
                <a:spcPts val="0"/>
              </a:spcBef>
              <a:spcAft>
                <a:spcPts val="100"/>
              </a:spcAft>
            </a:pPr>
            <a:r>
              <a:rPr sz="2600" b="1" i="0">
                <a:solidFill>
                  <a:srgbClr val="222222"/>
                </a:solidFill>
                <a:latin typeface="Red Hat Display"/>
                <a:cs typeface="Red Hat Display"/>
              </a:rPr>
              <a:t>5,88 mil. Kč</a:t>
            </a:r>
          </a:p>
          <a:p>
            <a:pPr>
              <a:lnSpc>
                <a:spcPct val="106000"/>
              </a:lnSpc>
              <a:spcBef>
                <a:spcPts val="0"/>
              </a:spcBef>
              <a:spcAft>
                <a:spcPts val="800"/>
              </a:spcAft>
            </a:pPr>
            <a:r>
              <a:rPr sz="1100" b="0" i="0">
                <a:solidFill>
                  <a:srgbClr val="666666"/>
                </a:solidFill>
                <a:latin typeface="Red Hat Display"/>
                <a:cs typeface="Red Hat Display"/>
              </a:rPr>
              <a:t>obrat</a:t>
            </a:r>
          </a:p>
          <a:p>
            <a:pPr>
              <a:lnSpc>
                <a:spcPct val="106000"/>
              </a:lnSpc>
              <a:spcBef>
                <a:spcPts val="0"/>
              </a:spcBef>
              <a:spcAft>
                <a:spcPts val="300"/>
              </a:spcAft>
            </a:pPr>
            <a:r>
              <a:rPr sz="1500" b="1" i="0">
                <a:solidFill>
                  <a:srgbClr val="222222"/>
                </a:solidFill>
                <a:latin typeface="Red Hat Display"/>
                <a:cs typeface="Red Hat Display"/>
              </a:rPr>
              <a:t>zisk 1,18 mil. Kč</a:t>
            </a:r>
          </a:p>
          <a:p>
            <a:pPr>
              <a:lnSpc>
                <a:spcPct val="106000"/>
              </a:lnSpc>
              <a:spcBef>
                <a:spcPts val="0"/>
              </a:spcBef>
              <a:spcAft>
                <a:spcPts val="0"/>
              </a:spcAft>
            </a:pPr>
            <a:r>
              <a:rPr sz="1250" b="0" i="0">
                <a:solidFill>
                  <a:srgbClr val="666666"/>
                </a:solidFill>
                <a:latin typeface="Red Hat Display"/>
                <a:cs typeface="Red Hat Display"/>
              </a:rPr>
              <a:t>čistá marže 20 %</a:t>
            </a:r>
          </a:p>
        </p:txBody>
      </p:sp>
      <p:sp>
        <p:nvSpPr>
          <p:cNvPr id="12" name="Rectangle 11"/>
          <p:cNvSpPr/>
          <p:nvPr/>
        </p:nvSpPr>
        <p:spPr>
          <a:xfrm>
            <a:off x="7936992" y="2468880"/>
            <a:ext cx="3429000" cy="2148840"/>
          </a:xfrm>
          <a:prstGeom prst="rect">
            <a:avLst/>
          </a:prstGeom>
          <a:solidFill>
            <a:srgbClr val="EFE6D2"/>
          </a:solidFill>
          <a:ln w="9525">
            <a:solidFill>
              <a:srgbClr val="8A6D3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8138160" y="2670048"/>
            <a:ext cx="3026664" cy="1783080"/>
          </a:xfrm>
          <a:prstGeom prst="rect">
            <a:avLst/>
          </a:prstGeom>
          <a:noFill/>
        </p:spPr>
        <p:txBody>
          <a:bodyPr wrap="square" lIns="0" tIns="0" rIns="0" bIns="0" anchor="ctr">
            <a:spAutoFit/>
          </a:bodyPr>
          <a:lstStyle/>
          <a:p>
            <a:pPr>
              <a:lnSpc>
                <a:spcPct val="106000"/>
              </a:lnSpc>
              <a:spcBef>
                <a:spcPts val="0"/>
              </a:spcBef>
              <a:spcAft>
                <a:spcPts val="600"/>
              </a:spcAft>
            </a:pPr>
            <a:r>
              <a:rPr sz="1150" b="1" i="0">
                <a:solidFill>
                  <a:srgbClr val="8A6D3B"/>
                </a:solidFill>
                <a:latin typeface="Red Hat Display"/>
                <a:cs typeface="Red Hat Display"/>
              </a:rPr>
              <a:t>Rok 3  ·  08/28 – 08/29</a:t>
            </a:r>
          </a:p>
          <a:p>
            <a:pPr>
              <a:lnSpc>
                <a:spcPct val="100000"/>
              </a:lnSpc>
              <a:spcBef>
                <a:spcPts val="0"/>
              </a:spcBef>
              <a:spcAft>
                <a:spcPts val="100"/>
              </a:spcAft>
            </a:pPr>
            <a:r>
              <a:rPr sz="2600" b="1" i="0">
                <a:solidFill>
                  <a:srgbClr val="222222"/>
                </a:solidFill>
                <a:latin typeface="Red Hat Display"/>
                <a:cs typeface="Red Hat Display"/>
              </a:rPr>
              <a:t>8,23 mil. Kč</a:t>
            </a:r>
          </a:p>
          <a:p>
            <a:pPr>
              <a:lnSpc>
                <a:spcPct val="106000"/>
              </a:lnSpc>
              <a:spcBef>
                <a:spcPts val="0"/>
              </a:spcBef>
              <a:spcAft>
                <a:spcPts val="800"/>
              </a:spcAft>
            </a:pPr>
            <a:r>
              <a:rPr sz="1100" b="0" i="0">
                <a:solidFill>
                  <a:srgbClr val="666666"/>
                </a:solidFill>
                <a:latin typeface="Red Hat Display"/>
                <a:cs typeface="Red Hat Display"/>
              </a:rPr>
              <a:t>obrat</a:t>
            </a:r>
          </a:p>
          <a:p>
            <a:pPr>
              <a:lnSpc>
                <a:spcPct val="106000"/>
              </a:lnSpc>
              <a:spcBef>
                <a:spcPts val="0"/>
              </a:spcBef>
              <a:spcAft>
                <a:spcPts val="300"/>
              </a:spcAft>
            </a:pPr>
            <a:r>
              <a:rPr sz="1500" b="1" i="0">
                <a:solidFill>
                  <a:srgbClr val="222222"/>
                </a:solidFill>
                <a:latin typeface="Red Hat Display"/>
                <a:cs typeface="Red Hat Display"/>
              </a:rPr>
              <a:t>zisk 1,98 mil. Kč</a:t>
            </a:r>
          </a:p>
          <a:p>
            <a:pPr>
              <a:lnSpc>
                <a:spcPct val="106000"/>
              </a:lnSpc>
              <a:spcBef>
                <a:spcPts val="0"/>
              </a:spcBef>
              <a:spcAft>
                <a:spcPts val="0"/>
              </a:spcAft>
            </a:pPr>
            <a:r>
              <a:rPr sz="1250" b="0" i="0">
                <a:solidFill>
                  <a:srgbClr val="8A6D3B"/>
                </a:solidFill>
                <a:latin typeface="Red Hat Display"/>
                <a:cs typeface="Red Hat Display"/>
              </a:rPr>
              <a:t>čistá marže 24 %</a:t>
            </a:r>
          </a:p>
        </p:txBody>
      </p:sp>
      <p:sp>
        <p:nvSpPr>
          <p:cNvPr id="14" name="Rectangle 13"/>
          <p:cNvSpPr/>
          <p:nvPr/>
        </p:nvSpPr>
        <p:spPr>
          <a:xfrm>
            <a:off x="822960" y="4800600"/>
            <a:ext cx="10543032" cy="1188720"/>
          </a:xfrm>
          <a:prstGeom prst="rect">
            <a:avLst/>
          </a:prstGeom>
          <a:solidFill>
            <a:srgbClr val="EFE6D2"/>
          </a:solidFill>
          <a:ln w="9525">
            <a:solidFill>
              <a:srgbClr val="8A6D3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1188720" y="4892040"/>
            <a:ext cx="9784080" cy="1005840"/>
          </a:xfrm>
          <a:prstGeom prst="rect">
            <a:avLst/>
          </a:prstGeom>
          <a:noFill/>
        </p:spPr>
        <p:txBody>
          <a:bodyPr wrap="square" lIns="0" tIns="0" rIns="0" bIns="0" anchor="ctr">
            <a:spAutoFit/>
          </a:bodyPr>
          <a:lstStyle/>
          <a:p>
            <a:r>
              <a:rPr sz="1500" b="1" i="0">
                <a:solidFill>
                  <a:srgbClr val="8A6D3B"/>
                </a:solidFill>
                <a:latin typeface="Red Hat Display"/>
                <a:cs typeface="Red Hat Display"/>
              </a:rPr>
              <a:t>Bod zvratu:  </a:t>
            </a:r>
            <a:r>
              <a:rPr sz="1500" b="0" i="0">
                <a:solidFill>
                  <a:srgbClr val="222222"/>
                </a:solidFill>
                <a:latin typeface="Red Hat Display"/>
                <a:cs typeface="Red Hat Display"/>
              </a:rPr>
              <a:t>investice se překlopí z nákladu do generování čistého zisku v 7. až 8. měsíci, tedy zhruba v březnu až dubnu 2027. Od té chvíle každá odpracovaná hodina specialisty vydělává.</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TotalTime>
  <Words>1424</Words>
  <Application>Microsoft Office PowerPoint</Application>
  <PresentationFormat>Širokoúhlá obrazovka</PresentationFormat>
  <Paragraphs>135</Paragraphs>
  <Slides>12</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12</vt:i4>
      </vt:variant>
    </vt:vector>
  </HeadingPairs>
  <TitlesOfParts>
    <vt:vector size="16" baseType="lpstr">
      <vt:lpstr>Arial</vt:lpstr>
      <vt:lpstr>Calibri</vt:lpstr>
      <vt:lpstr>Red Hat Display</vt:lpstr>
      <vt:lpstr>Office Theme</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Filip Novák</cp:lastModifiedBy>
  <cp:revision>2</cp:revision>
  <dcterms:created xsi:type="dcterms:W3CDTF">2013-01-27T09:14:16Z</dcterms:created>
  <dcterms:modified xsi:type="dcterms:W3CDTF">2026-07-13T03:49:13Z</dcterms:modified>
  <cp:category/>
</cp:coreProperties>
</file>